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69" r:id="rId4"/>
    <p:sldId id="258" r:id="rId5"/>
    <p:sldId id="259" r:id="rId6"/>
    <p:sldId id="261" r:id="rId7"/>
    <p:sldId id="260" r:id="rId8"/>
    <p:sldId id="263" r:id="rId9"/>
    <p:sldId id="264" r:id="rId10"/>
    <p:sldId id="265" r:id="rId11"/>
    <p:sldId id="266" r:id="rId12"/>
    <p:sldId id="267" r:id="rId13"/>
    <p:sldId id="268" r:id="rId14"/>
    <p:sldId id="262" r:id="rId15"/>
  </p:sldIdLst>
  <p:sldSz cx="10150475" cy="7589838"/>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027" autoAdjust="0"/>
    <p:restoredTop sz="90929"/>
  </p:normalViewPr>
  <p:slideViewPr>
    <p:cSldViewPr>
      <p:cViewPr varScale="1">
        <p:scale>
          <a:sx n="41" d="100"/>
          <a:sy n="41" d="100"/>
        </p:scale>
        <p:origin x="-1350" y="-114"/>
      </p:cViewPr>
      <p:guideLst>
        <p:guide orient="horz" pos="2390"/>
        <p:guide pos="3197"/>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54C3DC1-D843-43FB-AEEE-CA41699D255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152400"/>
            <a:ext cx="7543800" cy="1143000"/>
          </a:xfrm>
        </p:spPr>
        <p:txBody>
          <a:bodyPr/>
          <a:lstStyle>
            <a:lvl1pPr>
              <a:defRPr sz="4000">
                <a:solidFill>
                  <a:srgbClr val="FFFFFF"/>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228600" y="1371600"/>
            <a:ext cx="7086600" cy="1371600"/>
          </a:xfrm>
        </p:spPr>
        <p:txBody>
          <a:bodyPr/>
          <a:lstStyle>
            <a:lvl1pPr marL="0" indent="0">
              <a:buFontTx/>
              <a:buNone/>
              <a:defRPr sz="3200">
                <a:solidFill>
                  <a:srgbClr val="FFFFFF"/>
                </a:solidFill>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762000" y="6934200"/>
            <a:ext cx="2133600" cy="533400"/>
          </a:xfrm>
        </p:spPr>
        <p:txBody>
          <a:bodyPr/>
          <a:lstStyle>
            <a:lvl1pPr>
              <a:defRPr>
                <a:latin typeface="+mn-lt"/>
              </a:defRPr>
            </a:lvl1pPr>
          </a:lstStyle>
          <a:p>
            <a:endParaRPr lang="en-US"/>
          </a:p>
        </p:txBody>
      </p:sp>
      <p:sp>
        <p:nvSpPr>
          <p:cNvPr id="3077" name="Rectangle 5"/>
          <p:cNvSpPr>
            <a:spLocks noGrp="1" noChangeArrowheads="1"/>
          </p:cNvSpPr>
          <p:nvPr>
            <p:ph type="ftr" sz="quarter" idx="3"/>
          </p:nvPr>
        </p:nvSpPr>
        <p:spPr>
          <a:xfrm>
            <a:off x="3505200" y="6934200"/>
            <a:ext cx="3124200" cy="533400"/>
          </a:xfrm>
        </p:spPr>
        <p:txBody>
          <a:bodyPr/>
          <a:lstStyle>
            <a:lvl1pPr>
              <a:defRPr>
                <a:latin typeface="+mn-lt"/>
              </a:defRPr>
            </a:lvl1pPr>
          </a:lstStyle>
          <a:p>
            <a:endParaRPr lang="en-US"/>
          </a:p>
        </p:txBody>
      </p:sp>
      <p:sp>
        <p:nvSpPr>
          <p:cNvPr id="3078" name="Rectangle 6"/>
          <p:cNvSpPr>
            <a:spLocks noGrp="1" noChangeArrowheads="1"/>
          </p:cNvSpPr>
          <p:nvPr>
            <p:ph type="sldNum" sz="quarter" idx="4"/>
          </p:nvPr>
        </p:nvSpPr>
        <p:spPr>
          <a:xfrm>
            <a:off x="7772400" y="6934200"/>
            <a:ext cx="2133600" cy="533400"/>
          </a:xfrm>
        </p:spPr>
        <p:txBody>
          <a:bodyPr/>
          <a:lstStyle>
            <a:lvl1pPr>
              <a:defRPr>
                <a:solidFill>
                  <a:schemeClr val="bg1"/>
                </a:solidFill>
                <a:latin typeface="+mn-lt"/>
              </a:defRPr>
            </a:lvl1pPr>
          </a:lstStyle>
          <a:p>
            <a:fld id="{64B2D7FE-9FDC-4B02-8310-7A75B3CD351C}"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4330A1-42B6-45F5-8FC7-CA514CB29DD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228600"/>
            <a:ext cx="2286000" cy="655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28600"/>
            <a:ext cx="6705600" cy="655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A9E263-2C79-4373-B312-29432E47774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111EF5-D4DC-4E28-AA6C-A19F4B04C7B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1688" y="4876800"/>
            <a:ext cx="8628062" cy="150812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1688" y="3216275"/>
            <a:ext cx="8628062"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6EA5AA-DEB4-44A4-8FEB-719CD2A0B67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79525" y="1600200"/>
            <a:ext cx="423703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68963" y="1600200"/>
            <a:ext cx="423703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2C45FA3-56CE-4A9E-AEF7-15900367B05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9134475"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698625"/>
            <a:ext cx="4484688"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06650"/>
            <a:ext cx="4484688"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56200" y="1698625"/>
            <a:ext cx="448627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56200" y="2406650"/>
            <a:ext cx="448627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600A678-4F42-4858-9F77-C8C728BE629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D0459F4-000A-4B49-8FFB-80A31EF4EE9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7BE098C-3813-49BC-9881-E389318B56C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1625"/>
            <a:ext cx="3338513"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68750" y="301625"/>
            <a:ext cx="56737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87500"/>
            <a:ext cx="3338513"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AB5215C-C3F0-460E-B813-5BD5679114A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9138" y="5313363"/>
            <a:ext cx="60912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89138" y="677863"/>
            <a:ext cx="60912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989138" y="5940425"/>
            <a:ext cx="60912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1846B7C-58F7-41C8-AD5C-16BC3DB0EBC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228600"/>
            <a:ext cx="9144000" cy="1066800"/>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79525" y="1600200"/>
            <a:ext cx="8626475" cy="5181600"/>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143000" y="6915150"/>
            <a:ext cx="2114550" cy="506413"/>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defTabSz="1014413">
              <a:defRPr sz="1600"/>
            </a:lvl1pPr>
          </a:lstStyle>
          <a:p>
            <a:endParaRPr lang="en-US"/>
          </a:p>
        </p:txBody>
      </p:sp>
      <p:sp>
        <p:nvSpPr>
          <p:cNvPr id="1029" name="Rectangle 5"/>
          <p:cNvSpPr>
            <a:spLocks noGrp="1" noChangeArrowheads="1"/>
          </p:cNvSpPr>
          <p:nvPr>
            <p:ph type="ftr" sz="quarter" idx="3"/>
          </p:nvPr>
        </p:nvSpPr>
        <p:spPr bwMode="auto">
          <a:xfrm>
            <a:off x="3733800" y="6934200"/>
            <a:ext cx="3213100" cy="506413"/>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lgn="ctr" defTabSz="1014413">
              <a:defRPr sz="1600"/>
            </a:lvl1pPr>
          </a:lstStyle>
          <a:p>
            <a:endParaRPr lang="en-US"/>
          </a:p>
        </p:txBody>
      </p:sp>
      <p:sp>
        <p:nvSpPr>
          <p:cNvPr id="1030" name="Rectangle 6"/>
          <p:cNvSpPr>
            <a:spLocks noGrp="1" noChangeArrowheads="1"/>
          </p:cNvSpPr>
          <p:nvPr>
            <p:ph type="sldNum" sz="quarter" idx="4"/>
          </p:nvPr>
        </p:nvSpPr>
        <p:spPr bwMode="auto">
          <a:xfrm>
            <a:off x="7620000" y="6934200"/>
            <a:ext cx="2114550" cy="506413"/>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lgn="r" defTabSz="1014413">
              <a:defRPr sz="1600"/>
            </a:lvl1pPr>
          </a:lstStyle>
          <a:p>
            <a:fld id="{8CFB2F81-8CB7-4673-A8B0-6EE496D4A18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014413" rtl="0" eaLnBrk="1" fontAlgn="base" hangingPunct="1">
        <a:spcBef>
          <a:spcPct val="0"/>
        </a:spcBef>
        <a:spcAft>
          <a:spcPct val="0"/>
        </a:spcAft>
        <a:defRPr sz="3600" b="1">
          <a:solidFill>
            <a:schemeClr val="tx1"/>
          </a:solidFill>
          <a:latin typeface="+mj-lt"/>
          <a:ea typeface="+mj-ea"/>
          <a:cs typeface="+mj-cs"/>
        </a:defRPr>
      </a:lvl1pPr>
      <a:lvl2pPr algn="l" defTabSz="1014413" rtl="0" eaLnBrk="1" fontAlgn="base" hangingPunct="1">
        <a:spcBef>
          <a:spcPct val="0"/>
        </a:spcBef>
        <a:spcAft>
          <a:spcPct val="0"/>
        </a:spcAft>
        <a:defRPr sz="3600" b="1">
          <a:solidFill>
            <a:schemeClr val="tx1"/>
          </a:solidFill>
          <a:latin typeface="Arial" charset="0"/>
        </a:defRPr>
      </a:lvl2pPr>
      <a:lvl3pPr algn="l" defTabSz="1014413" rtl="0" eaLnBrk="1" fontAlgn="base" hangingPunct="1">
        <a:spcBef>
          <a:spcPct val="0"/>
        </a:spcBef>
        <a:spcAft>
          <a:spcPct val="0"/>
        </a:spcAft>
        <a:defRPr sz="3600" b="1">
          <a:solidFill>
            <a:schemeClr val="tx1"/>
          </a:solidFill>
          <a:latin typeface="Arial" charset="0"/>
        </a:defRPr>
      </a:lvl3pPr>
      <a:lvl4pPr algn="l" defTabSz="1014413" rtl="0" eaLnBrk="1" fontAlgn="base" hangingPunct="1">
        <a:spcBef>
          <a:spcPct val="0"/>
        </a:spcBef>
        <a:spcAft>
          <a:spcPct val="0"/>
        </a:spcAft>
        <a:defRPr sz="3600" b="1">
          <a:solidFill>
            <a:schemeClr val="tx1"/>
          </a:solidFill>
          <a:latin typeface="Arial" charset="0"/>
        </a:defRPr>
      </a:lvl4pPr>
      <a:lvl5pPr algn="l" defTabSz="1014413" rtl="0" eaLnBrk="1" fontAlgn="base" hangingPunct="1">
        <a:spcBef>
          <a:spcPct val="0"/>
        </a:spcBef>
        <a:spcAft>
          <a:spcPct val="0"/>
        </a:spcAft>
        <a:defRPr sz="3600" b="1">
          <a:solidFill>
            <a:schemeClr val="tx1"/>
          </a:solidFill>
          <a:latin typeface="Arial" charset="0"/>
        </a:defRPr>
      </a:lvl5pPr>
      <a:lvl6pPr marL="457200" algn="l" defTabSz="1014413" rtl="0" eaLnBrk="1" fontAlgn="base" hangingPunct="1">
        <a:spcBef>
          <a:spcPct val="0"/>
        </a:spcBef>
        <a:spcAft>
          <a:spcPct val="0"/>
        </a:spcAft>
        <a:defRPr sz="3600" b="1">
          <a:solidFill>
            <a:schemeClr val="tx1"/>
          </a:solidFill>
          <a:latin typeface="Arial" charset="0"/>
        </a:defRPr>
      </a:lvl6pPr>
      <a:lvl7pPr marL="914400" algn="l" defTabSz="1014413" rtl="0" eaLnBrk="1" fontAlgn="base" hangingPunct="1">
        <a:spcBef>
          <a:spcPct val="0"/>
        </a:spcBef>
        <a:spcAft>
          <a:spcPct val="0"/>
        </a:spcAft>
        <a:defRPr sz="3600" b="1">
          <a:solidFill>
            <a:schemeClr val="tx1"/>
          </a:solidFill>
          <a:latin typeface="Arial" charset="0"/>
        </a:defRPr>
      </a:lvl7pPr>
      <a:lvl8pPr marL="1371600" algn="l" defTabSz="1014413" rtl="0" eaLnBrk="1" fontAlgn="base" hangingPunct="1">
        <a:spcBef>
          <a:spcPct val="0"/>
        </a:spcBef>
        <a:spcAft>
          <a:spcPct val="0"/>
        </a:spcAft>
        <a:defRPr sz="3600" b="1">
          <a:solidFill>
            <a:schemeClr val="tx1"/>
          </a:solidFill>
          <a:latin typeface="Arial" charset="0"/>
        </a:defRPr>
      </a:lvl8pPr>
      <a:lvl9pPr marL="1828800" algn="l" defTabSz="1014413" rtl="0" eaLnBrk="1" fontAlgn="base" hangingPunct="1">
        <a:spcBef>
          <a:spcPct val="0"/>
        </a:spcBef>
        <a:spcAft>
          <a:spcPct val="0"/>
        </a:spcAft>
        <a:defRPr sz="3600" b="1">
          <a:solidFill>
            <a:schemeClr val="tx1"/>
          </a:solidFill>
          <a:latin typeface="Arial" charset="0"/>
        </a:defRPr>
      </a:lvl9pPr>
    </p:titleStyle>
    <p:bodyStyle>
      <a:lvl1pPr marL="379413" indent="-379413" algn="l" defTabSz="1014413" rtl="0" eaLnBrk="1" fontAlgn="base" hangingPunct="1">
        <a:spcBef>
          <a:spcPct val="20000"/>
        </a:spcBef>
        <a:spcAft>
          <a:spcPct val="0"/>
        </a:spcAft>
        <a:buChar char="•"/>
        <a:defRPr sz="3500">
          <a:solidFill>
            <a:schemeClr val="tx1"/>
          </a:solidFill>
          <a:latin typeface="+mn-lt"/>
          <a:ea typeface="+mn-ea"/>
          <a:cs typeface="+mn-cs"/>
        </a:defRPr>
      </a:lvl1pPr>
      <a:lvl2pPr marL="823913" indent="-317500" algn="l" defTabSz="1014413" rtl="0" eaLnBrk="1" fontAlgn="base" hangingPunct="1">
        <a:spcBef>
          <a:spcPct val="20000"/>
        </a:spcBef>
        <a:spcAft>
          <a:spcPct val="0"/>
        </a:spcAft>
        <a:buChar char="–"/>
        <a:defRPr sz="3100">
          <a:solidFill>
            <a:schemeClr val="tx1"/>
          </a:solidFill>
          <a:latin typeface="+mn-lt"/>
        </a:defRPr>
      </a:lvl2pPr>
      <a:lvl3pPr marL="1266825" indent="-252413" algn="l" defTabSz="1014413" rtl="0" eaLnBrk="1" fontAlgn="base" hangingPunct="1">
        <a:spcBef>
          <a:spcPct val="20000"/>
        </a:spcBef>
        <a:spcAft>
          <a:spcPct val="0"/>
        </a:spcAft>
        <a:buChar char="•"/>
        <a:defRPr sz="2700">
          <a:solidFill>
            <a:schemeClr val="tx1"/>
          </a:solidFill>
          <a:latin typeface="+mn-lt"/>
        </a:defRPr>
      </a:lvl3pPr>
      <a:lvl4pPr marL="1773238" indent="-252413" algn="l" defTabSz="1014413" rtl="0" eaLnBrk="1" fontAlgn="base" hangingPunct="1">
        <a:spcBef>
          <a:spcPct val="20000"/>
        </a:spcBef>
        <a:spcAft>
          <a:spcPct val="0"/>
        </a:spcAft>
        <a:buChar char="–"/>
        <a:defRPr sz="2200">
          <a:solidFill>
            <a:schemeClr val="tx1"/>
          </a:solidFill>
          <a:latin typeface="+mn-lt"/>
        </a:defRPr>
      </a:lvl4pPr>
      <a:lvl5pPr marL="2281238" indent="-254000" algn="l" defTabSz="1014413" rtl="0" eaLnBrk="1" fontAlgn="base" hangingPunct="1">
        <a:spcBef>
          <a:spcPct val="20000"/>
        </a:spcBef>
        <a:spcAft>
          <a:spcPct val="0"/>
        </a:spcAft>
        <a:buChar char="»"/>
        <a:defRPr sz="2200">
          <a:solidFill>
            <a:schemeClr val="tx1"/>
          </a:solidFill>
          <a:latin typeface="+mn-lt"/>
        </a:defRPr>
      </a:lvl5pPr>
      <a:lvl6pPr marL="2738438" indent="-254000" algn="l" defTabSz="1014413" rtl="0" eaLnBrk="1" fontAlgn="base" hangingPunct="1">
        <a:spcBef>
          <a:spcPct val="20000"/>
        </a:spcBef>
        <a:spcAft>
          <a:spcPct val="0"/>
        </a:spcAft>
        <a:buChar char="»"/>
        <a:defRPr sz="2200">
          <a:solidFill>
            <a:schemeClr val="tx1"/>
          </a:solidFill>
          <a:latin typeface="+mn-lt"/>
        </a:defRPr>
      </a:lvl6pPr>
      <a:lvl7pPr marL="3195638" indent="-254000" algn="l" defTabSz="1014413" rtl="0" eaLnBrk="1" fontAlgn="base" hangingPunct="1">
        <a:spcBef>
          <a:spcPct val="20000"/>
        </a:spcBef>
        <a:spcAft>
          <a:spcPct val="0"/>
        </a:spcAft>
        <a:buChar char="»"/>
        <a:defRPr sz="2200">
          <a:solidFill>
            <a:schemeClr val="tx1"/>
          </a:solidFill>
          <a:latin typeface="+mn-lt"/>
        </a:defRPr>
      </a:lvl7pPr>
      <a:lvl8pPr marL="3652838" indent="-254000" algn="l" defTabSz="1014413" rtl="0" eaLnBrk="1" fontAlgn="base" hangingPunct="1">
        <a:spcBef>
          <a:spcPct val="20000"/>
        </a:spcBef>
        <a:spcAft>
          <a:spcPct val="0"/>
        </a:spcAft>
        <a:buChar char="»"/>
        <a:defRPr sz="2200">
          <a:solidFill>
            <a:schemeClr val="tx1"/>
          </a:solidFill>
          <a:latin typeface="+mn-lt"/>
        </a:defRPr>
      </a:lvl8pPr>
      <a:lvl9pPr marL="4110038" indent="-254000" algn="l" defTabSz="1014413" rtl="0" eaLnBrk="1" fontAlgn="base" hangingPunct="1">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837" y="1051719"/>
            <a:ext cx="7543800" cy="1143000"/>
          </a:xfrm>
        </p:spPr>
        <p:txBody>
          <a:bodyPr/>
          <a:lstStyle/>
          <a:p>
            <a:r>
              <a:rPr lang="en-US" dirty="0" err="1" smtClean="0"/>
              <a:t>Uji</a:t>
            </a:r>
            <a:r>
              <a:rPr lang="en-US" dirty="0" smtClean="0"/>
              <a:t> </a:t>
            </a:r>
            <a:r>
              <a:rPr lang="en-US" dirty="0" err="1" smtClean="0"/>
              <a:t>Statistik</a:t>
            </a:r>
            <a:r>
              <a:rPr lang="en-US" dirty="0" smtClean="0"/>
              <a:t> Non </a:t>
            </a:r>
            <a:r>
              <a:rPr lang="en-US" dirty="0" err="1" smtClean="0"/>
              <a:t>Parametrik</a:t>
            </a:r>
            <a:endParaRPr lang="en-US" dirty="0"/>
          </a:p>
        </p:txBody>
      </p:sp>
      <p:sp>
        <p:nvSpPr>
          <p:cNvPr id="3" name="Subtitle 2"/>
          <p:cNvSpPr>
            <a:spLocks noGrp="1"/>
          </p:cNvSpPr>
          <p:nvPr>
            <p:ph type="subTitle" idx="1"/>
          </p:nvPr>
        </p:nvSpPr>
        <p:spPr>
          <a:xfrm>
            <a:off x="503237" y="1966119"/>
            <a:ext cx="7086600" cy="1371600"/>
          </a:xfrm>
        </p:spPr>
        <p:txBody>
          <a:bodyPr/>
          <a:lstStyle/>
          <a:p>
            <a:pPr fontAlgn="auto">
              <a:spcAft>
                <a:spcPts val="0"/>
              </a:spcAft>
              <a:defRPr/>
            </a:pPr>
            <a:r>
              <a:rPr lang="en-US" sz="2000" dirty="0" err="1" smtClean="0"/>
              <a:t>Oleh</a:t>
            </a:r>
            <a:r>
              <a:rPr lang="en-US" sz="2000" dirty="0" smtClean="0"/>
              <a:t>:</a:t>
            </a:r>
          </a:p>
          <a:p>
            <a:pPr fontAlgn="auto">
              <a:spcAft>
                <a:spcPts val="0"/>
              </a:spcAft>
              <a:defRPr/>
            </a:pPr>
            <a:r>
              <a:rPr lang="en-US" sz="2000" dirty="0" err="1" smtClean="0"/>
              <a:t>Kastana</a:t>
            </a:r>
            <a:r>
              <a:rPr lang="en-US" sz="2000" dirty="0" smtClean="0"/>
              <a:t> </a:t>
            </a:r>
            <a:r>
              <a:rPr lang="en-US" sz="2000" dirty="0" err="1" smtClean="0"/>
              <a:t>Sapanli</a:t>
            </a:r>
            <a:r>
              <a:rPr lang="en-US" sz="2000" dirty="0" smtClean="0"/>
              <a:t>, </a:t>
            </a:r>
            <a:r>
              <a:rPr lang="en-US" sz="2000" dirty="0" err="1" smtClean="0"/>
              <a:t>S.Pi,M.Si</a:t>
            </a:r>
            <a:endParaRPr lang="en-US"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Metode</a:t>
            </a:r>
            <a:r>
              <a:rPr lang="en-US" dirty="0" smtClean="0"/>
              <a:t> </a:t>
            </a:r>
            <a:r>
              <a:rPr lang="en-US" dirty="0" err="1" smtClean="0"/>
              <a:t>Statistik</a:t>
            </a:r>
            <a:r>
              <a:rPr lang="en-US" dirty="0" smtClean="0"/>
              <a:t> Non </a:t>
            </a:r>
            <a:r>
              <a:rPr lang="en-US" dirty="0" err="1" smtClean="0"/>
              <a:t>Parametrik</a:t>
            </a:r>
            <a:endParaRPr lang="en-US" dirty="0"/>
          </a:p>
        </p:txBody>
      </p:sp>
      <p:sp>
        <p:nvSpPr>
          <p:cNvPr id="3" name="Content Placeholder 2"/>
          <p:cNvSpPr>
            <a:spLocks noGrp="1"/>
          </p:cNvSpPr>
          <p:nvPr>
            <p:ph idx="1"/>
          </p:nvPr>
        </p:nvSpPr>
        <p:spPr>
          <a:xfrm>
            <a:off x="1036637" y="1280319"/>
            <a:ext cx="8626475" cy="5181600"/>
          </a:xfrm>
        </p:spPr>
        <p:txBody>
          <a:bodyPr/>
          <a:lstStyle/>
          <a:p>
            <a:pPr algn="just" fontAlgn="auto">
              <a:spcBef>
                <a:spcPts val="0"/>
              </a:spcBef>
              <a:spcAft>
                <a:spcPts val="0"/>
              </a:spcAft>
              <a:buFont typeface="Symbol"/>
              <a:buChar char=""/>
              <a:tabLst>
                <a:tab pos="457200" algn="l"/>
              </a:tabLst>
              <a:defRPr/>
            </a:pPr>
            <a:r>
              <a:rPr lang="en-US" sz="2800" dirty="0" err="1" smtClean="0">
                <a:latin typeface="Times New Roman"/>
                <a:ea typeface="Calibri"/>
                <a:cs typeface="Symbol"/>
              </a:rPr>
              <a:t>Statistik</a:t>
            </a:r>
            <a:r>
              <a:rPr lang="en-US" sz="2800" dirty="0" smtClean="0">
                <a:latin typeface="Times New Roman"/>
                <a:ea typeface="Calibri"/>
                <a:cs typeface="Symbol"/>
              </a:rPr>
              <a:t> </a:t>
            </a:r>
            <a:r>
              <a:rPr lang="en-US" sz="2800" dirty="0" err="1" smtClean="0">
                <a:latin typeface="Times New Roman"/>
                <a:ea typeface="Calibri"/>
                <a:cs typeface="Symbol"/>
              </a:rPr>
              <a:t>deskriptif</a:t>
            </a:r>
            <a:r>
              <a:rPr lang="en-US" sz="2800" dirty="0" smtClean="0">
                <a:latin typeface="Times New Roman"/>
                <a:ea typeface="Calibri"/>
                <a:cs typeface="Symbol"/>
              </a:rPr>
              <a:t> (</a:t>
            </a:r>
            <a:r>
              <a:rPr lang="en-US" sz="2800" dirty="0" err="1" smtClean="0">
                <a:latin typeface="Times New Roman"/>
                <a:ea typeface="Calibri"/>
                <a:cs typeface="Symbol"/>
              </a:rPr>
              <a:t>sebagai</a:t>
            </a:r>
            <a:r>
              <a:rPr lang="en-US" sz="2800" dirty="0" smtClean="0">
                <a:latin typeface="Times New Roman"/>
                <a:ea typeface="Calibri"/>
                <a:cs typeface="Symbol"/>
              </a:rPr>
              <a:t> </a:t>
            </a:r>
            <a:r>
              <a:rPr lang="en-US" sz="2800" dirty="0" err="1" smtClean="0">
                <a:latin typeface="Times New Roman"/>
                <a:ea typeface="Calibri"/>
                <a:cs typeface="Symbol"/>
              </a:rPr>
              <a:t>pengantar</a:t>
            </a:r>
            <a:r>
              <a:rPr lang="en-US" sz="2800" dirty="0" smtClean="0">
                <a:latin typeface="Times New Roman"/>
                <a:ea typeface="Calibri"/>
                <a:cs typeface="Symbol"/>
              </a:rPr>
              <a:t> </a:t>
            </a:r>
            <a:r>
              <a:rPr lang="en-US" sz="2800" dirty="0" err="1" smtClean="0">
                <a:latin typeface="Times New Roman"/>
                <a:ea typeface="Calibri"/>
                <a:cs typeface="Symbol"/>
              </a:rPr>
              <a:t>ke</a:t>
            </a:r>
            <a:r>
              <a:rPr lang="en-US" sz="2800" dirty="0" smtClean="0">
                <a:latin typeface="Times New Roman"/>
                <a:ea typeface="Calibri"/>
                <a:cs typeface="Symbol"/>
              </a:rPr>
              <a:t> </a:t>
            </a:r>
            <a:r>
              <a:rPr lang="en-US" sz="2800" dirty="0" err="1" smtClean="0">
                <a:latin typeface="Times New Roman"/>
                <a:ea typeface="Calibri"/>
                <a:cs typeface="Symbol"/>
              </a:rPr>
              <a:t>statistik</a:t>
            </a:r>
            <a:r>
              <a:rPr lang="en-US" sz="2800" dirty="0" smtClean="0">
                <a:latin typeface="Times New Roman"/>
                <a:ea typeface="Calibri"/>
                <a:cs typeface="Symbol"/>
              </a:rPr>
              <a:t> </a:t>
            </a:r>
            <a:r>
              <a:rPr lang="en-US" sz="2800" dirty="0" err="1" smtClean="0">
                <a:latin typeface="Times New Roman"/>
                <a:ea typeface="Calibri"/>
                <a:cs typeface="Symbol"/>
              </a:rPr>
              <a:t>inferensi</a:t>
            </a:r>
            <a:r>
              <a:rPr lang="en-US" sz="2800" dirty="0" smtClean="0">
                <a:latin typeface="Times New Roman"/>
                <a:ea typeface="Calibri"/>
                <a:cs typeface="Symbol"/>
              </a:rPr>
              <a:t>)</a:t>
            </a:r>
            <a:endParaRPr lang="en-US" sz="2800" dirty="0" smtClean="0">
              <a:ea typeface="Calibri"/>
              <a:cs typeface="Symbol"/>
            </a:endParaRPr>
          </a:p>
          <a:p>
            <a:pPr algn="just" fontAlgn="auto">
              <a:spcBef>
                <a:spcPts val="0"/>
              </a:spcBef>
              <a:spcAft>
                <a:spcPts val="0"/>
              </a:spcAft>
              <a:buFont typeface="Symbol"/>
              <a:buChar char=""/>
              <a:tabLst>
                <a:tab pos="457200" algn="l"/>
              </a:tabLst>
              <a:defRPr/>
            </a:pPr>
            <a:r>
              <a:rPr lang="es-ES" sz="2800" dirty="0" err="1" smtClean="0">
                <a:latin typeface="Times New Roman"/>
                <a:ea typeface="Calibri"/>
                <a:cs typeface="Symbol"/>
              </a:rPr>
              <a:t>Statistik</a:t>
            </a:r>
            <a:r>
              <a:rPr lang="es-ES" sz="2800" dirty="0" smtClean="0">
                <a:latin typeface="Times New Roman"/>
                <a:ea typeface="Calibri"/>
                <a:cs typeface="Symbol"/>
              </a:rPr>
              <a:t> </a:t>
            </a:r>
            <a:r>
              <a:rPr lang="es-ES" sz="2800" dirty="0" err="1" smtClean="0">
                <a:latin typeface="Times New Roman"/>
                <a:ea typeface="Calibri"/>
                <a:cs typeface="Symbol"/>
              </a:rPr>
              <a:t>inferensi</a:t>
            </a:r>
            <a:r>
              <a:rPr lang="es-ES" sz="2800" dirty="0" smtClean="0">
                <a:latin typeface="Times New Roman"/>
                <a:ea typeface="Calibri"/>
                <a:cs typeface="Symbol"/>
              </a:rPr>
              <a:t>, </a:t>
            </a:r>
            <a:r>
              <a:rPr lang="es-ES" sz="2800" dirty="0" err="1" smtClean="0">
                <a:latin typeface="Times New Roman"/>
                <a:ea typeface="Calibri"/>
                <a:cs typeface="Symbol"/>
              </a:rPr>
              <a:t>dengan</a:t>
            </a:r>
            <a:r>
              <a:rPr lang="es-ES" sz="2800" dirty="0" smtClean="0">
                <a:latin typeface="Times New Roman"/>
                <a:ea typeface="Calibri"/>
                <a:cs typeface="Symbol"/>
              </a:rPr>
              <a:t> </a:t>
            </a:r>
            <a:r>
              <a:rPr lang="es-ES" sz="2800" dirty="0" err="1" smtClean="0">
                <a:latin typeface="Times New Roman"/>
                <a:ea typeface="Calibri"/>
                <a:cs typeface="Symbol"/>
              </a:rPr>
              <a:t>dua</a:t>
            </a:r>
            <a:r>
              <a:rPr lang="es-ES" sz="2800" dirty="0" smtClean="0">
                <a:latin typeface="Times New Roman"/>
                <a:ea typeface="Calibri"/>
                <a:cs typeface="Symbol"/>
              </a:rPr>
              <a:t> </a:t>
            </a:r>
            <a:r>
              <a:rPr lang="es-ES" sz="2800" dirty="0" err="1" smtClean="0">
                <a:latin typeface="Times New Roman"/>
                <a:ea typeface="Calibri"/>
                <a:cs typeface="Symbol"/>
              </a:rPr>
              <a:t>tujuan</a:t>
            </a:r>
            <a:r>
              <a:rPr lang="es-ES" sz="2800" dirty="0" smtClean="0">
                <a:latin typeface="Times New Roman"/>
                <a:ea typeface="Calibri"/>
                <a:cs typeface="Symbol"/>
              </a:rPr>
              <a:t> </a:t>
            </a:r>
            <a:r>
              <a:rPr lang="es-ES" sz="2800" dirty="0" err="1" smtClean="0">
                <a:latin typeface="Times New Roman"/>
                <a:ea typeface="Calibri"/>
                <a:cs typeface="Symbol"/>
              </a:rPr>
              <a:t>utama</a:t>
            </a:r>
            <a:r>
              <a:rPr lang="es-ES" sz="2800" dirty="0" smtClean="0">
                <a:latin typeface="Times New Roman"/>
                <a:ea typeface="Calibri"/>
                <a:cs typeface="Symbol"/>
              </a:rPr>
              <a:t>, </a:t>
            </a:r>
            <a:r>
              <a:rPr lang="es-ES" sz="2800" dirty="0" err="1" smtClean="0">
                <a:latin typeface="Times New Roman"/>
                <a:ea typeface="Calibri"/>
                <a:cs typeface="Symbol"/>
              </a:rPr>
              <a:t>yakni</a:t>
            </a:r>
            <a:r>
              <a:rPr lang="es-ES" sz="2800" dirty="0" smtClean="0">
                <a:latin typeface="Times New Roman"/>
                <a:ea typeface="Calibri"/>
                <a:cs typeface="Symbol"/>
              </a:rPr>
              <a:t> </a:t>
            </a:r>
            <a:r>
              <a:rPr lang="es-ES" sz="2800" dirty="0" err="1" smtClean="0">
                <a:latin typeface="Times New Roman"/>
                <a:ea typeface="Calibri"/>
                <a:cs typeface="Symbol"/>
              </a:rPr>
              <a:t>estimasi</a:t>
            </a:r>
            <a:r>
              <a:rPr lang="es-ES" sz="2800" dirty="0" smtClean="0">
                <a:latin typeface="Times New Roman"/>
                <a:ea typeface="Calibri"/>
                <a:cs typeface="Symbol"/>
              </a:rPr>
              <a:t> dan </a:t>
            </a:r>
            <a:r>
              <a:rPr lang="es-ES" sz="2800" dirty="0" err="1" smtClean="0">
                <a:latin typeface="Times New Roman"/>
                <a:ea typeface="Calibri"/>
                <a:cs typeface="Symbol"/>
              </a:rPr>
              <a:t>uji</a:t>
            </a:r>
            <a:r>
              <a:rPr lang="es-ES" sz="2800" dirty="0" smtClean="0">
                <a:latin typeface="Times New Roman"/>
                <a:ea typeface="Calibri"/>
                <a:cs typeface="Symbol"/>
              </a:rPr>
              <a:t> </a:t>
            </a:r>
            <a:r>
              <a:rPr lang="es-ES" sz="2800" dirty="0" err="1" smtClean="0">
                <a:latin typeface="Times New Roman"/>
                <a:ea typeface="Calibri"/>
                <a:cs typeface="Symbol"/>
              </a:rPr>
              <a:t>hipotesis</a:t>
            </a:r>
            <a:r>
              <a:rPr lang="es-ES" sz="2800" dirty="0" smtClean="0">
                <a:latin typeface="Times New Roman"/>
                <a:ea typeface="Calibri"/>
                <a:cs typeface="Symbol"/>
              </a:rPr>
              <a:t>.</a:t>
            </a:r>
            <a:r>
              <a:rPr lang="en-US" sz="2800" dirty="0" smtClean="0">
                <a:latin typeface="Times New Roman"/>
                <a:ea typeface="Calibri"/>
                <a:cs typeface="Symbol"/>
              </a:rPr>
              <a:t> </a:t>
            </a:r>
            <a:r>
              <a:rPr lang="es-ES" sz="2800" dirty="0" err="1" smtClean="0">
                <a:latin typeface="Times New Roman"/>
                <a:ea typeface="Calibri"/>
                <a:cs typeface="Times New Roman"/>
              </a:rPr>
              <a:t>Kegiatan</a:t>
            </a:r>
            <a:r>
              <a:rPr lang="es-ES" sz="2800" dirty="0" smtClean="0">
                <a:latin typeface="Times New Roman"/>
                <a:ea typeface="Calibri"/>
                <a:cs typeface="Times New Roman"/>
              </a:rPr>
              <a:t> </a:t>
            </a:r>
            <a:r>
              <a:rPr lang="es-ES" sz="2800" dirty="0" err="1" smtClean="0">
                <a:latin typeface="Times New Roman"/>
                <a:ea typeface="Calibri"/>
                <a:cs typeface="Times New Roman"/>
              </a:rPr>
              <a:t>estimasi</a:t>
            </a:r>
            <a:r>
              <a:rPr lang="es-ES" sz="2800" dirty="0" smtClean="0">
                <a:latin typeface="Times New Roman"/>
                <a:ea typeface="Calibri"/>
                <a:cs typeface="Times New Roman"/>
              </a:rPr>
              <a:t> </a:t>
            </a:r>
            <a:r>
              <a:rPr lang="es-ES" sz="2800" dirty="0" err="1" smtClean="0">
                <a:latin typeface="Times New Roman"/>
                <a:ea typeface="Calibri"/>
                <a:cs typeface="Times New Roman"/>
              </a:rPr>
              <a:t>tidak</a:t>
            </a:r>
            <a:r>
              <a:rPr lang="es-ES" sz="2800" dirty="0" smtClean="0">
                <a:latin typeface="Times New Roman"/>
                <a:ea typeface="Calibri"/>
                <a:cs typeface="Times New Roman"/>
              </a:rPr>
              <a:t> </a:t>
            </a:r>
            <a:r>
              <a:rPr lang="es-ES" sz="2800" dirty="0" err="1" smtClean="0">
                <a:latin typeface="Times New Roman"/>
                <a:ea typeface="Calibri"/>
                <a:cs typeface="Times New Roman"/>
              </a:rPr>
              <a:t>dibahas</a:t>
            </a:r>
            <a:r>
              <a:rPr lang="es-ES" sz="2800" dirty="0" smtClean="0">
                <a:latin typeface="Times New Roman"/>
                <a:ea typeface="Calibri"/>
                <a:cs typeface="Times New Roman"/>
              </a:rPr>
              <a:t> pada </a:t>
            </a:r>
            <a:r>
              <a:rPr lang="es-ES" sz="2800" dirty="0" err="1" smtClean="0">
                <a:latin typeface="Times New Roman"/>
                <a:ea typeface="Calibri"/>
                <a:cs typeface="Times New Roman"/>
              </a:rPr>
              <a:t>kuliah</a:t>
            </a:r>
            <a:r>
              <a:rPr lang="es-ES" sz="2800" dirty="0" smtClean="0">
                <a:latin typeface="Times New Roman"/>
                <a:ea typeface="Calibri"/>
                <a:cs typeface="Times New Roman"/>
              </a:rPr>
              <a:t> </a:t>
            </a:r>
            <a:r>
              <a:rPr lang="es-ES" sz="2800" dirty="0" err="1" smtClean="0">
                <a:latin typeface="Times New Roman"/>
                <a:ea typeface="Calibri"/>
                <a:cs typeface="Times New Roman"/>
              </a:rPr>
              <a:t>ini</a:t>
            </a:r>
            <a:r>
              <a:rPr lang="es-ES" sz="2800" dirty="0" smtClean="0">
                <a:latin typeface="Times New Roman"/>
                <a:ea typeface="Calibri"/>
                <a:cs typeface="Times New Roman"/>
              </a:rPr>
              <a:t>. </a:t>
            </a:r>
          </a:p>
          <a:p>
            <a:pPr algn="just" fontAlgn="auto">
              <a:spcBef>
                <a:spcPts val="0"/>
              </a:spcBef>
              <a:spcAft>
                <a:spcPts val="0"/>
              </a:spcAft>
              <a:buNone/>
              <a:tabLst>
                <a:tab pos="457200" algn="l"/>
              </a:tabLst>
              <a:defRPr/>
            </a:pPr>
            <a:r>
              <a:rPr lang="es-ES" sz="2800" dirty="0" smtClean="0">
                <a:latin typeface="Times New Roman"/>
                <a:ea typeface="Calibri"/>
                <a:cs typeface="Times New Roman"/>
              </a:rPr>
              <a:t>	</a:t>
            </a:r>
            <a:r>
              <a:rPr lang="es-ES" sz="2800" dirty="0" err="1" smtClean="0">
                <a:latin typeface="Times New Roman"/>
                <a:ea typeface="Calibri"/>
                <a:cs typeface="Times New Roman"/>
              </a:rPr>
              <a:t>Sedangkan</a:t>
            </a:r>
            <a:r>
              <a:rPr lang="es-ES" sz="2800" dirty="0" smtClean="0">
                <a:latin typeface="Times New Roman"/>
                <a:ea typeface="Calibri"/>
                <a:cs typeface="Times New Roman"/>
              </a:rPr>
              <a:t> </a:t>
            </a:r>
            <a:r>
              <a:rPr lang="es-ES" sz="2800" dirty="0" err="1" smtClean="0">
                <a:latin typeface="Times New Roman"/>
                <a:ea typeface="Calibri"/>
                <a:cs typeface="Times New Roman"/>
              </a:rPr>
              <a:t>uji</a:t>
            </a:r>
            <a:r>
              <a:rPr lang="es-ES" sz="2800" dirty="0" smtClean="0">
                <a:latin typeface="Times New Roman"/>
                <a:ea typeface="Calibri"/>
                <a:cs typeface="Times New Roman"/>
              </a:rPr>
              <a:t> </a:t>
            </a:r>
            <a:r>
              <a:rPr lang="es-ES" sz="2800" dirty="0" err="1" smtClean="0">
                <a:latin typeface="Times New Roman"/>
                <a:ea typeface="Calibri"/>
                <a:cs typeface="Times New Roman"/>
              </a:rPr>
              <a:t>hipotesis</a:t>
            </a:r>
            <a:r>
              <a:rPr lang="es-ES" sz="2800" dirty="0" smtClean="0">
                <a:latin typeface="Times New Roman"/>
                <a:ea typeface="Calibri"/>
                <a:cs typeface="Times New Roman"/>
              </a:rPr>
              <a:t> bisa </a:t>
            </a:r>
            <a:r>
              <a:rPr lang="es-ES" sz="2800" dirty="0" err="1" smtClean="0">
                <a:latin typeface="Times New Roman"/>
                <a:ea typeface="Calibri"/>
                <a:cs typeface="Times New Roman"/>
              </a:rPr>
              <a:t>dikelompokkan</a:t>
            </a:r>
            <a:r>
              <a:rPr lang="es-ES" sz="2800" dirty="0" smtClean="0">
                <a:latin typeface="Times New Roman"/>
                <a:ea typeface="Calibri"/>
                <a:cs typeface="Times New Roman"/>
              </a:rPr>
              <a:t> :</a:t>
            </a:r>
            <a:endParaRPr lang="en-US" sz="2800" dirty="0" smtClean="0">
              <a:ea typeface="Calibri"/>
              <a:cs typeface="Times New Roman"/>
            </a:endParaRPr>
          </a:p>
          <a:p>
            <a:pPr lvl="1" algn="just" fontAlgn="auto">
              <a:spcBef>
                <a:spcPts val="0"/>
              </a:spcBef>
              <a:spcAft>
                <a:spcPts val="0"/>
              </a:spcAft>
              <a:buFont typeface="Wingdings" pitchFamily="2" charset="2"/>
              <a:buChar char="Ø"/>
              <a:tabLst>
                <a:tab pos="457200" algn="l"/>
                <a:tab pos="914400" algn="l"/>
              </a:tabLst>
              <a:defRPr/>
            </a:pPr>
            <a:r>
              <a:rPr lang="es-ES" sz="2800" dirty="0" err="1" smtClean="0">
                <a:latin typeface="Times New Roman"/>
                <a:ea typeface="Calibri"/>
                <a:cs typeface="Symbol"/>
              </a:rPr>
              <a:t>Uji</a:t>
            </a:r>
            <a:r>
              <a:rPr lang="es-ES" sz="2800" dirty="0" smtClean="0">
                <a:latin typeface="Times New Roman"/>
                <a:ea typeface="Calibri"/>
                <a:cs typeface="Symbol"/>
              </a:rPr>
              <a:t> </a:t>
            </a:r>
            <a:r>
              <a:rPr lang="es-ES" sz="2800" dirty="0" err="1" smtClean="0">
                <a:latin typeface="Times New Roman"/>
                <a:ea typeface="Calibri"/>
                <a:cs typeface="Symbol"/>
              </a:rPr>
              <a:t>satu</a:t>
            </a:r>
            <a:r>
              <a:rPr lang="es-ES" sz="2800" dirty="0" smtClean="0">
                <a:latin typeface="Times New Roman"/>
                <a:ea typeface="Calibri"/>
                <a:cs typeface="Symbol"/>
              </a:rPr>
              <a:t> </a:t>
            </a:r>
            <a:r>
              <a:rPr lang="es-ES" sz="2800" dirty="0" err="1" smtClean="0">
                <a:latin typeface="Times New Roman"/>
                <a:ea typeface="Calibri"/>
                <a:cs typeface="Symbol"/>
              </a:rPr>
              <a:t>sampel</a:t>
            </a:r>
            <a:endParaRPr lang="en-US" sz="2800" dirty="0" smtClean="0">
              <a:ea typeface="Calibri"/>
              <a:cs typeface="Symbol"/>
            </a:endParaRPr>
          </a:p>
          <a:p>
            <a:pPr lvl="1" algn="just" fontAlgn="auto">
              <a:spcBef>
                <a:spcPts val="0"/>
              </a:spcBef>
              <a:spcAft>
                <a:spcPts val="0"/>
              </a:spcAft>
              <a:buFont typeface="Wingdings" pitchFamily="2" charset="2"/>
              <a:buChar char="Ø"/>
              <a:tabLst>
                <a:tab pos="457200" algn="l"/>
                <a:tab pos="914400" algn="l"/>
              </a:tabLst>
              <a:defRPr/>
            </a:pPr>
            <a:r>
              <a:rPr lang="en-US" sz="2800" dirty="0" err="1" smtClean="0">
                <a:latin typeface="Times New Roman"/>
                <a:ea typeface="Calibri"/>
                <a:cs typeface="Symbol"/>
              </a:rPr>
              <a:t>Uji</a:t>
            </a:r>
            <a:r>
              <a:rPr lang="en-US" sz="2800" dirty="0" smtClean="0">
                <a:latin typeface="Times New Roman"/>
                <a:ea typeface="Calibri"/>
                <a:cs typeface="Symbol"/>
              </a:rPr>
              <a:t> </a:t>
            </a:r>
            <a:r>
              <a:rPr lang="en-US" sz="2800" dirty="0" err="1" smtClean="0">
                <a:latin typeface="Times New Roman"/>
                <a:ea typeface="Calibri"/>
                <a:cs typeface="Symbol"/>
              </a:rPr>
              <a:t>dua</a:t>
            </a:r>
            <a:r>
              <a:rPr lang="en-US" sz="2800" dirty="0" smtClean="0">
                <a:latin typeface="Times New Roman"/>
                <a:ea typeface="Calibri"/>
                <a:cs typeface="Symbol"/>
              </a:rPr>
              <a:t> </a:t>
            </a:r>
            <a:r>
              <a:rPr lang="en-US" sz="2800" dirty="0" err="1" smtClean="0">
                <a:latin typeface="Times New Roman"/>
                <a:ea typeface="Calibri"/>
                <a:cs typeface="Symbol"/>
              </a:rPr>
              <a:t>sampel</a:t>
            </a:r>
            <a:r>
              <a:rPr lang="en-US" sz="2800" dirty="0" smtClean="0">
                <a:latin typeface="Times New Roman"/>
                <a:ea typeface="Calibri"/>
                <a:cs typeface="Symbol"/>
              </a:rPr>
              <a:t>, </a:t>
            </a:r>
            <a:r>
              <a:rPr lang="en-US" sz="2800" dirty="0" err="1" smtClean="0">
                <a:latin typeface="Times New Roman"/>
                <a:ea typeface="Calibri"/>
                <a:cs typeface="Symbol"/>
              </a:rPr>
              <a:t>baik</a:t>
            </a:r>
            <a:r>
              <a:rPr lang="en-US" sz="2800" dirty="0" smtClean="0">
                <a:latin typeface="Times New Roman"/>
                <a:ea typeface="Calibri"/>
                <a:cs typeface="Symbol"/>
              </a:rPr>
              <a:t> </a:t>
            </a:r>
            <a:r>
              <a:rPr lang="en-US" sz="2800" dirty="0" err="1" smtClean="0">
                <a:latin typeface="Times New Roman"/>
                <a:ea typeface="Calibri"/>
                <a:cs typeface="Symbol"/>
              </a:rPr>
              <a:t>sampel</a:t>
            </a:r>
            <a:r>
              <a:rPr lang="en-US" sz="2800" dirty="0" smtClean="0">
                <a:latin typeface="Times New Roman"/>
                <a:ea typeface="Calibri"/>
                <a:cs typeface="Symbol"/>
              </a:rPr>
              <a:t> </a:t>
            </a:r>
            <a:r>
              <a:rPr lang="en-US" sz="2800" dirty="0" err="1" smtClean="0">
                <a:latin typeface="Times New Roman"/>
                <a:ea typeface="Calibri"/>
                <a:cs typeface="Symbol"/>
              </a:rPr>
              <a:t>bebas</a:t>
            </a:r>
            <a:r>
              <a:rPr lang="en-US" sz="2800" dirty="0" smtClean="0">
                <a:latin typeface="Times New Roman"/>
                <a:ea typeface="Calibri"/>
                <a:cs typeface="Symbol"/>
              </a:rPr>
              <a:t> </a:t>
            </a:r>
            <a:r>
              <a:rPr lang="en-US" sz="2800" dirty="0" err="1" smtClean="0">
                <a:latin typeface="Times New Roman"/>
                <a:ea typeface="Calibri"/>
                <a:cs typeface="Symbol"/>
              </a:rPr>
              <a:t>atau</a:t>
            </a:r>
            <a:r>
              <a:rPr lang="en-US" sz="2800" dirty="0" smtClean="0">
                <a:latin typeface="Times New Roman"/>
                <a:ea typeface="Calibri"/>
                <a:cs typeface="Symbol"/>
              </a:rPr>
              <a:t> </a:t>
            </a:r>
            <a:r>
              <a:rPr lang="en-US" sz="2800" dirty="0" err="1" smtClean="0">
                <a:latin typeface="Times New Roman"/>
                <a:ea typeface="Calibri"/>
                <a:cs typeface="Symbol"/>
              </a:rPr>
              <a:t>berhubungan</a:t>
            </a:r>
            <a:r>
              <a:rPr lang="en-US" sz="2800" dirty="0" smtClean="0">
                <a:latin typeface="Times New Roman"/>
                <a:ea typeface="Calibri"/>
                <a:cs typeface="Symbol"/>
              </a:rPr>
              <a:t>.</a:t>
            </a:r>
            <a:endParaRPr lang="en-US" sz="2800" dirty="0" smtClean="0">
              <a:ea typeface="Calibri"/>
              <a:cs typeface="Symbol"/>
            </a:endParaRPr>
          </a:p>
          <a:p>
            <a:pPr lvl="1" algn="just" fontAlgn="auto">
              <a:spcBef>
                <a:spcPts val="0"/>
              </a:spcBef>
              <a:spcAft>
                <a:spcPts val="0"/>
              </a:spcAft>
              <a:buFont typeface="Wingdings" pitchFamily="2" charset="2"/>
              <a:buChar char="Ø"/>
              <a:tabLst>
                <a:tab pos="457200" algn="l"/>
                <a:tab pos="914400" algn="l"/>
              </a:tabLst>
              <a:defRPr/>
            </a:pPr>
            <a:r>
              <a:rPr lang="en-US" sz="2800" dirty="0" err="1" smtClean="0">
                <a:latin typeface="Times New Roman"/>
                <a:ea typeface="Calibri"/>
                <a:cs typeface="Symbol"/>
              </a:rPr>
              <a:t>Uji</a:t>
            </a:r>
            <a:r>
              <a:rPr lang="en-US" sz="2800" dirty="0" smtClean="0">
                <a:latin typeface="Times New Roman"/>
                <a:ea typeface="Calibri"/>
                <a:cs typeface="Symbol"/>
              </a:rPr>
              <a:t> </a:t>
            </a:r>
            <a:r>
              <a:rPr lang="en-US" sz="2800" dirty="0" err="1" smtClean="0">
                <a:latin typeface="Times New Roman"/>
                <a:ea typeface="Calibri"/>
                <a:cs typeface="Symbol"/>
              </a:rPr>
              <a:t>lebih</a:t>
            </a:r>
            <a:r>
              <a:rPr lang="en-US" sz="2800" dirty="0" smtClean="0">
                <a:latin typeface="Times New Roman"/>
                <a:ea typeface="Calibri"/>
                <a:cs typeface="Symbol"/>
              </a:rPr>
              <a:t> </a:t>
            </a:r>
            <a:r>
              <a:rPr lang="en-US" sz="2800" dirty="0" err="1" smtClean="0">
                <a:latin typeface="Times New Roman"/>
                <a:ea typeface="Calibri"/>
                <a:cs typeface="Symbol"/>
              </a:rPr>
              <a:t>dari</a:t>
            </a:r>
            <a:r>
              <a:rPr lang="en-US" sz="2800" dirty="0" smtClean="0">
                <a:latin typeface="Times New Roman"/>
                <a:ea typeface="Calibri"/>
                <a:cs typeface="Symbol"/>
              </a:rPr>
              <a:t> </a:t>
            </a:r>
            <a:r>
              <a:rPr lang="en-US" sz="2800" dirty="0" err="1" smtClean="0">
                <a:latin typeface="Times New Roman"/>
                <a:ea typeface="Calibri"/>
                <a:cs typeface="Symbol"/>
              </a:rPr>
              <a:t>dua</a:t>
            </a:r>
            <a:r>
              <a:rPr lang="en-US" sz="2800" dirty="0" smtClean="0">
                <a:latin typeface="Times New Roman"/>
                <a:ea typeface="Calibri"/>
                <a:cs typeface="Symbol"/>
              </a:rPr>
              <a:t> </a:t>
            </a:r>
            <a:r>
              <a:rPr lang="en-US" sz="2800" dirty="0" err="1" smtClean="0">
                <a:latin typeface="Times New Roman"/>
                <a:ea typeface="Calibri"/>
                <a:cs typeface="Symbol"/>
              </a:rPr>
              <a:t>sampel</a:t>
            </a:r>
            <a:r>
              <a:rPr lang="en-US" sz="2800" dirty="0" smtClean="0">
                <a:latin typeface="Times New Roman"/>
                <a:ea typeface="Calibri"/>
                <a:cs typeface="Symbol"/>
              </a:rPr>
              <a:t>, </a:t>
            </a:r>
            <a:r>
              <a:rPr lang="en-US" sz="2800" dirty="0" err="1" smtClean="0">
                <a:latin typeface="Times New Roman"/>
                <a:ea typeface="Calibri"/>
                <a:cs typeface="Symbol"/>
              </a:rPr>
              <a:t>baik</a:t>
            </a:r>
            <a:r>
              <a:rPr lang="en-US" sz="2800" dirty="0" smtClean="0">
                <a:latin typeface="Times New Roman"/>
                <a:ea typeface="Calibri"/>
                <a:cs typeface="Symbol"/>
              </a:rPr>
              <a:t> </a:t>
            </a:r>
            <a:r>
              <a:rPr lang="en-US" sz="2800" dirty="0" err="1" smtClean="0">
                <a:latin typeface="Times New Roman"/>
                <a:ea typeface="Calibri"/>
                <a:cs typeface="Symbol"/>
              </a:rPr>
              <a:t>sampel</a:t>
            </a:r>
            <a:r>
              <a:rPr lang="en-US" sz="2800" dirty="0" smtClean="0">
                <a:latin typeface="Times New Roman"/>
                <a:ea typeface="Calibri"/>
                <a:cs typeface="Symbol"/>
              </a:rPr>
              <a:t> </a:t>
            </a:r>
            <a:r>
              <a:rPr lang="en-US" sz="2800" dirty="0" err="1" smtClean="0">
                <a:latin typeface="Times New Roman"/>
                <a:ea typeface="Calibri"/>
                <a:cs typeface="Symbol"/>
              </a:rPr>
              <a:t>bebas</a:t>
            </a:r>
            <a:r>
              <a:rPr lang="en-US" sz="2800" dirty="0" smtClean="0">
                <a:latin typeface="Times New Roman"/>
                <a:ea typeface="Calibri"/>
                <a:cs typeface="Symbol"/>
              </a:rPr>
              <a:t> </a:t>
            </a:r>
            <a:r>
              <a:rPr lang="en-US" sz="2800" dirty="0" err="1" smtClean="0">
                <a:latin typeface="Times New Roman"/>
                <a:ea typeface="Calibri"/>
                <a:cs typeface="Symbol"/>
              </a:rPr>
              <a:t>atau</a:t>
            </a:r>
            <a:r>
              <a:rPr lang="en-US" sz="2800" dirty="0" smtClean="0">
                <a:latin typeface="Times New Roman"/>
                <a:ea typeface="Calibri"/>
                <a:cs typeface="Symbol"/>
              </a:rPr>
              <a:t> </a:t>
            </a:r>
            <a:r>
              <a:rPr lang="en-US" sz="2800" dirty="0" err="1" smtClean="0">
                <a:latin typeface="Times New Roman"/>
                <a:ea typeface="Calibri"/>
                <a:cs typeface="Symbol"/>
              </a:rPr>
              <a:t>berhubungan</a:t>
            </a:r>
            <a:r>
              <a:rPr lang="en-US" sz="2800" dirty="0" smtClean="0">
                <a:latin typeface="Times New Roman"/>
                <a:ea typeface="Calibri"/>
                <a:cs typeface="Symbol"/>
              </a:rPr>
              <a:t>.</a:t>
            </a:r>
            <a:endParaRPr lang="en-US" sz="2800" dirty="0" smtClean="0">
              <a:ea typeface="Calibri"/>
              <a:cs typeface="Symbol"/>
            </a:endParaRPr>
          </a:p>
          <a:p>
            <a:pPr lvl="1" algn="just" fontAlgn="auto">
              <a:spcBef>
                <a:spcPts val="0"/>
              </a:spcBef>
              <a:spcAft>
                <a:spcPts val="0"/>
              </a:spcAft>
              <a:buFont typeface="Wingdings" pitchFamily="2" charset="2"/>
              <a:buChar char="Ø"/>
              <a:tabLst>
                <a:tab pos="457200" algn="l"/>
                <a:tab pos="914400" algn="l"/>
              </a:tabLst>
              <a:defRPr/>
            </a:pPr>
            <a:r>
              <a:rPr lang="en-US" sz="2800" dirty="0" err="1" smtClean="0">
                <a:latin typeface="Times New Roman"/>
                <a:ea typeface="Calibri"/>
                <a:cs typeface="Symbol"/>
              </a:rPr>
              <a:t>Pengukuran</a:t>
            </a:r>
            <a:r>
              <a:rPr lang="en-US" sz="2800" dirty="0" smtClean="0">
                <a:latin typeface="Times New Roman"/>
                <a:ea typeface="Calibri"/>
                <a:cs typeface="Symbol"/>
              </a:rPr>
              <a:t> </a:t>
            </a:r>
            <a:r>
              <a:rPr lang="en-US" sz="2800" dirty="0" err="1" smtClean="0">
                <a:latin typeface="Times New Roman"/>
                <a:ea typeface="Calibri"/>
                <a:cs typeface="Symbol"/>
              </a:rPr>
              <a:t>asosisasi</a:t>
            </a:r>
            <a:r>
              <a:rPr lang="en-US" sz="2800" dirty="0" smtClean="0">
                <a:latin typeface="Times New Roman"/>
                <a:ea typeface="Calibri"/>
                <a:cs typeface="Symbol"/>
              </a:rPr>
              <a:t> (</a:t>
            </a:r>
            <a:r>
              <a:rPr lang="en-US" sz="2800" dirty="0" err="1" smtClean="0">
                <a:latin typeface="Times New Roman"/>
                <a:ea typeface="Calibri"/>
                <a:cs typeface="Symbol"/>
              </a:rPr>
              <a:t>hubungan</a:t>
            </a:r>
            <a:r>
              <a:rPr lang="en-US" sz="2800" dirty="0" smtClean="0">
                <a:latin typeface="Times New Roman"/>
                <a:ea typeface="Calibri"/>
                <a:cs typeface="Symbol"/>
              </a:rPr>
              <a:t>) </a:t>
            </a:r>
            <a:r>
              <a:rPr lang="en-US" sz="2800" dirty="0" err="1" smtClean="0">
                <a:latin typeface="Times New Roman"/>
                <a:ea typeface="Calibri"/>
                <a:cs typeface="Symbol"/>
              </a:rPr>
              <a:t>variabel</a:t>
            </a:r>
            <a:r>
              <a:rPr lang="en-US" sz="2800" dirty="0" smtClean="0">
                <a:latin typeface="Times New Roman"/>
                <a:ea typeface="Calibri"/>
                <a:cs typeface="Symbol"/>
              </a:rPr>
              <a:t> </a:t>
            </a:r>
            <a:r>
              <a:rPr lang="en-US" sz="2800" dirty="0" err="1" smtClean="0">
                <a:latin typeface="Times New Roman"/>
                <a:ea typeface="Calibri"/>
                <a:cs typeface="Symbol"/>
              </a:rPr>
              <a:t>dan</a:t>
            </a:r>
            <a:r>
              <a:rPr lang="en-US" sz="2800" dirty="0" smtClean="0">
                <a:latin typeface="Times New Roman"/>
                <a:ea typeface="Calibri"/>
                <a:cs typeface="Symbol"/>
              </a:rPr>
              <a:t> </a:t>
            </a:r>
            <a:r>
              <a:rPr lang="en-US" sz="2800" dirty="0" err="1" smtClean="0">
                <a:latin typeface="Times New Roman"/>
                <a:ea typeface="Calibri"/>
                <a:cs typeface="Symbol"/>
              </a:rPr>
              <a:t>uji</a:t>
            </a:r>
            <a:r>
              <a:rPr lang="en-US" sz="2800" dirty="0" smtClean="0">
                <a:latin typeface="Times New Roman"/>
                <a:ea typeface="Calibri"/>
                <a:cs typeface="Symbol"/>
              </a:rPr>
              <a:t> </a:t>
            </a:r>
            <a:r>
              <a:rPr lang="en-US" sz="2800" dirty="0" err="1" smtClean="0">
                <a:latin typeface="Times New Roman"/>
                <a:ea typeface="Calibri"/>
                <a:cs typeface="Symbol"/>
              </a:rPr>
              <a:t>signifikannya</a:t>
            </a:r>
            <a:r>
              <a:rPr lang="en-US" sz="2800" dirty="0" smtClean="0">
                <a:latin typeface="Times New Roman"/>
                <a:ea typeface="Calibri"/>
                <a:cs typeface="Symbol"/>
              </a:rPr>
              <a:t>.</a:t>
            </a:r>
            <a:endParaRPr lang="en-US" sz="2800" dirty="0" smtClean="0">
              <a:ea typeface="Calibri"/>
              <a:cs typeface="Symbol"/>
            </a:endParaRPr>
          </a:p>
          <a:p>
            <a:pPr>
              <a:buNone/>
            </a:pP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Uji</a:t>
            </a:r>
            <a:r>
              <a:rPr lang="en-US" dirty="0" smtClean="0"/>
              <a:t> </a:t>
            </a:r>
            <a:r>
              <a:rPr lang="en-US" dirty="0" err="1" smtClean="0"/>
              <a:t>statistik</a:t>
            </a:r>
            <a:r>
              <a:rPr lang="en-US" dirty="0" smtClean="0"/>
              <a:t> non </a:t>
            </a:r>
            <a:r>
              <a:rPr lang="en-US" dirty="0" err="1" smtClean="0"/>
              <a:t>parametrik</a:t>
            </a:r>
            <a:endParaRPr lang="en-US" dirty="0"/>
          </a:p>
        </p:txBody>
      </p:sp>
      <p:sp>
        <p:nvSpPr>
          <p:cNvPr id="3" name="Content Placeholder 2"/>
          <p:cNvSpPr>
            <a:spLocks noGrp="1"/>
          </p:cNvSpPr>
          <p:nvPr>
            <p:ph idx="1"/>
          </p:nvPr>
        </p:nvSpPr>
        <p:spPr>
          <a:xfrm>
            <a:off x="740409" y="975519"/>
            <a:ext cx="9135428" cy="5261937"/>
          </a:xfrm>
        </p:spPr>
        <p:txBody>
          <a:bodyPr/>
          <a:lstStyle/>
          <a:p>
            <a:pPr marL="0" indent="0" algn="just">
              <a:buNone/>
            </a:pPr>
            <a:r>
              <a:rPr lang="en-US" sz="2400" dirty="0" err="1" smtClean="0"/>
              <a:t>Jika</a:t>
            </a:r>
            <a:r>
              <a:rPr lang="en-US" sz="2400" dirty="0" smtClean="0"/>
              <a:t> </a:t>
            </a:r>
            <a:r>
              <a:rPr lang="en-US" sz="2400" dirty="0" err="1" smtClean="0"/>
              <a:t>asumsi</a:t>
            </a:r>
            <a:r>
              <a:rPr lang="en-US" sz="2400" dirty="0" smtClean="0"/>
              <a:t> </a:t>
            </a:r>
            <a:r>
              <a:rPr lang="en-US" sz="2400" dirty="0" err="1" smtClean="0"/>
              <a:t>kenormalan</a:t>
            </a:r>
            <a:r>
              <a:rPr lang="en-US" sz="2400" dirty="0" smtClean="0"/>
              <a:t> </a:t>
            </a:r>
            <a:r>
              <a:rPr lang="en-US" sz="2400" dirty="0" err="1" smtClean="0"/>
              <a:t>dan</a:t>
            </a:r>
            <a:r>
              <a:rPr lang="en-US" sz="2400" dirty="0" smtClean="0"/>
              <a:t> </a:t>
            </a:r>
            <a:r>
              <a:rPr lang="en-US" sz="2400" dirty="0" err="1" smtClean="0"/>
              <a:t>asumsi</a:t>
            </a:r>
            <a:r>
              <a:rPr lang="en-US" sz="2400" dirty="0" smtClean="0"/>
              <a:t> </a:t>
            </a:r>
            <a:r>
              <a:rPr lang="en-US" sz="2400" dirty="0" err="1" smtClean="0"/>
              <a:t>lainnya</a:t>
            </a:r>
            <a:r>
              <a:rPr lang="en-US" sz="2400" dirty="0" smtClean="0"/>
              <a:t> </a:t>
            </a:r>
            <a:r>
              <a:rPr lang="en-US" sz="2400" dirty="0" err="1" smtClean="0"/>
              <a:t>tidak</a:t>
            </a:r>
            <a:r>
              <a:rPr lang="en-US" sz="2400" dirty="0" smtClean="0"/>
              <a:t> </a:t>
            </a:r>
            <a:r>
              <a:rPr lang="en-US" sz="2400" dirty="0" err="1" smtClean="0"/>
              <a:t>terpenuhi</a:t>
            </a:r>
            <a:r>
              <a:rPr lang="en-US" sz="2400" dirty="0" smtClean="0"/>
              <a:t> </a:t>
            </a:r>
            <a:r>
              <a:rPr lang="en-US" sz="2400" dirty="0" err="1" smtClean="0"/>
              <a:t>atau</a:t>
            </a:r>
            <a:r>
              <a:rPr lang="en-US" sz="2400" dirty="0" smtClean="0"/>
              <a:t> </a:t>
            </a:r>
            <a:r>
              <a:rPr lang="en-US" sz="2400" dirty="0" err="1" smtClean="0"/>
              <a:t>sukar</a:t>
            </a:r>
            <a:r>
              <a:rPr lang="en-US" sz="2400" dirty="0" smtClean="0"/>
              <a:t> </a:t>
            </a:r>
            <a:r>
              <a:rPr lang="en-US" sz="2400" dirty="0" err="1" smtClean="0"/>
              <a:t>untuk</a:t>
            </a:r>
            <a:r>
              <a:rPr lang="en-US" sz="2400" dirty="0" smtClean="0"/>
              <a:t> </a:t>
            </a:r>
            <a:r>
              <a:rPr lang="en-US" sz="2400" dirty="0" err="1" smtClean="0"/>
              <a:t>dipenuhi</a:t>
            </a:r>
            <a:r>
              <a:rPr lang="en-US" sz="2400" dirty="0" smtClean="0"/>
              <a:t> </a:t>
            </a:r>
            <a:r>
              <a:rPr lang="en-US" sz="2400" dirty="0" err="1" smtClean="0"/>
              <a:t>walaupun</a:t>
            </a:r>
            <a:r>
              <a:rPr lang="en-US" sz="2400" dirty="0" smtClean="0"/>
              <a:t> </a:t>
            </a:r>
            <a:r>
              <a:rPr lang="en-US" sz="2400" dirty="0" err="1" smtClean="0"/>
              <a:t>berbagai</a:t>
            </a:r>
            <a:r>
              <a:rPr lang="en-US" sz="2400" dirty="0" smtClean="0"/>
              <a:t> </a:t>
            </a:r>
            <a:r>
              <a:rPr lang="en-US" sz="2400" dirty="0" err="1" smtClean="0"/>
              <a:t>upaya</a:t>
            </a:r>
            <a:r>
              <a:rPr lang="en-US" sz="2400" dirty="0" smtClean="0"/>
              <a:t> </a:t>
            </a:r>
            <a:r>
              <a:rPr lang="en-US" sz="2400" dirty="0" err="1" smtClean="0"/>
              <a:t>transformasi</a:t>
            </a:r>
            <a:r>
              <a:rPr lang="en-US" sz="2400" dirty="0" smtClean="0"/>
              <a:t> data </a:t>
            </a:r>
            <a:r>
              <a:rPr lang="en-US" sz="2400" dirty="0" err="1" smtClean="0"/>
              <a:t>telah</a:t>
            </a:r>
            <a:r>
              <a:rPr lang="en-US" sz="2400" dirty="0" smtClean="0"/>
              <a:t> </a:t>
            </a:r>
            <a:r>
              <a:rPr lang="en-US" sz="2400" dirty="0" err="1" smtClean="0"/>
              <a:t>dilakukan</a:t>
            </a:r>
            <a:r>
              <a:rPr lang="en-US" sz="2400" dirty="0" smtClean="0"/>
              <a:t>, </a:t>
            </a:r>
            <a:r>
              <a:rPr lang="en-US" sz="2400" dirty="0" err="1" smtClean="0"/>
              <a:t>maka</a:t>
            </a:r>
            <a:r>
              <a:rPr lang="en-US" sz="2400" dirty="0" smtClean="0"/>
              <a:t> </a:t>
            </a:r>
            <a:r>
              <a:rPr lang="en-US" sz="2400" dirty="0" err="1" smtClean="0"/>
              <a:t>kita</a:t>
            </a:r>
            <a:r>
              <a:rPr lang="en-US" sz="2400" dirty="0" smtClean="0"/>
              <a:t> </a:t>
            </a:r>
            <a:r>
              <a:rPr lang="en-US" sz="2400" dirty="0" err="1" smtClean="0"/>
              <a:t>dapat</a:t>
            </a:r>
            <a:r>
              <a:rPr lang="en-US" sz="2400" dirty="0" smtClean="0"/>
              <a:t> </a:t>
            </a:r>
            <a:r>
              <a:rPr lang="en-US" sz="2400" dirty="0" err="1" smtClean="0"/>
              <a:t>menggunakan</a:t>
            </a:r>
            <a:r>
              <a:rPr lang="en-US" sz="2400" dirty="0" smtClean="0"/>
              <a:t> </a:t>
            </a:r>
            <a:r>
              <a:rPr lang="en-US" sz="2400" dirty="0" err="1" smtClean="0"/>
              <a:t>prosedur</a:t>
            </a:r>
            <a:r>
              <a:rPr lang="en-US" sz="2400" dirty="0" smtClean="0"/>
              <a:t> </a:t>
            </a:r>
            <a:r>
              <a:rPr lang="en-US" sz="2400" dirty="0" err="1" smtClean="0"/>
              <a:t>alternatif</a:t>
            </a:r>
            <a:r>
              <a:rPr lang="en-US" sz="2400" dirty="0" smtClean="0"/>
              <a:t> </a:t>
            </a:r>
            <a:r>
              <a:rPr lang="en-US" sz="2400" dirty="0" err="1" smtClean="0"/>
              <a:t>selain</a:t>
            </a:r>
            <a:r>
              <a:rPr lang="en-US" sz="2400" dirty="0" smtClean="0"/>
              <a:t> </a:t>
            </a:r>
            <a:r>
              <a:rPr lang="en-US" sz="2400" dirty="0" err="1" smtClean="0"/>
              <a:t>uji</a:t>
            </a:r>
            <a:r>
              <a:rPr lang="en-US" sz="2400" dirty="0" smtClean="0"/>
              <a:t> F </a:t>
            </a:r>
            <a:r>
              <a:rPr lang="en-US" sz="2400" dirty="0" err="1" smtClean="0"/>
              <a:t>pada</a:t>
            </a:r>
            <a:r>
              <a:rPr lang="en-US" sz="2400" dirty="0" smtClean="0"/>
              <a:t> </a:t>
            </a:r>
            <a:r>
              <a:rPr lang="en-US" sz="2400" dirty="0" err="1" smtClean="0"/>
              <a:t>analisis</a:t>
            </a:r>
            <a:r>
              <a:rPr lang="en-US" sz="2400" dirty="0" smtClean="0"/>
              <a:t> </a:t>
            </a:r>
            <a:r>
              <a:rPr lang="en-US" sz="2400" dirty="0" err="1" smtClean="0"/>
              <a:t>ragam</a:t>
            </a:r>
            <a:r>
              <a:rPr lang="en-US" sz="2400" dirty="0" smtClean="0"/>
              <a:t>. </a:t>
            </a:r>
            <a:r>
              <a:rPr lang="en-US" sz="2400" dirty="0" err="1" smtClean="0"/>
              <a:t>Prosedur</a:t>
            </a:r>
            <a:r>
              <a:rPr lang="en-US" sz="2400" dirty="0" smtClean="0"/>
              <a:t> yang </a:t>
            </a:r>
            <a:r>
              <a:rPr lang="en-US" sz="2400" dirty="0" err="1" smtClean="0"/>
              <a:t>hanya</a:t>
            </a:r>
            <a:r>
              <a:rPr lang="en-US" sz="2400" dirty="0" smtClean="0"/>
              <a:t> </a:t>
            </a:r>
            <a:r>
              <a:rPr lang="en-US" sz="2400" dirty="0" err="1" smtClean="0"/>
              <a:t>dapat</a:t>
            </a:r>
            <a:r>
              <a:rPr lang="en-US" sz="2400" dirty="0" smtClean="0"/>
              <a:t> </a:t>
            </a:r>
            <a:r>
              <a:rPr lang="en-US" sz="2400" dirty="0" err="1" smtClean="0"/>
              <a:t>digunakan</a:t>
            </a:r>
            <a:r>
              <a:rPr lang="en-US" sz="2400" dirty="0" smtClean="0"/>
              <a:t> </a:t>
            </a:r>
            <a:r>
              <a:rPr lang="en-US" sz="2400" dirty="0" err="1" smtClean="0"/>
              <a:t>pada</a:t>
            </a:r>
            <a:r>
              <a:rPr lang="en-US" sz="2400" dirty="0" smtClean="0"/>
              <a:t> </a:t>
            </a:r>
            <a:r>
              <a:rPr lang="en-US" sz="2400" dirty="0" err="1" smtClean="0"/>
              <a:t>statistik</a:t>
            </a:r>
            <a:r>
              <a:rPr lang="en-US" sz="2400" dirty="0" smtClean="0"/>
              <a:t> non </a:t>
            </a:r>
            <a:r>
              <a:rPr lang="en-US" sz="2400" dirty="0" err="1" smtClean="0"/>
              <a:t>parametrik</a:t>
            </a:r>
            <a:r>
              <a:rPr lang="en-US" sz="2400" dirty="0" smtClean="0"/>
              <a:t> </a:t>
            </a:r>
            <a:r>
              <a:rPr lang="en-US" sz="2400" dirty="0" err="1" smtClean="0"/>
              <a:t>ini</a:t>
            </a:r>
            <a:r>
              <a:rPr lang="en-US" sz="2400" dirty="0" smtClean="0"/>
              <a:t> </a:t>
            </a:r>
            <a:r>
              <a:rPr lang="en-US" sz="2400" dirty="0" err="1" smtClean="0"/>
              <a:t>tidak</a:t>
            </a:r>
            <a:r>
              <a:rPr lang="en-US" sz="2400" dirty="0" smtClean="0"/>
              <a:t> </a:t>
            </a:r>
            <a:r>
              <a:rPr lang="en-US" sz="2400" dirty="0" err="1" smtClean="0"/>
              <a:t>memperhatikan</a:t>
            </a:r>
            <a:r>
              <a:rPr lang="en-US" sz="2400" dirty="0" smtClean="0"/>
              <a:t> </a:t>
            </a:r>
            <a:r>
              <a:rPr lang="en-US" sz="2400" dirty="0" err="1" smtClean="0"/>
              <a:t>bentuk</a:t>
            </a:r>
            <a:r>
              <a:rPr lang="en-US" sz="2400" dirty="0" smtClean="0"/>
              <a:t> </a:t>
            </a:r>
            <a:r>
              <a:rPr lang="en-US" sz="2400" dirty="0" err="1" smtClean="0"/>
              <a:t>sebaran</a:t>
            </a:r>
            <a:r>
              <a:rPr lang="en-US" sz="2400" dirty="0" smtClean="0"/>
              <a:t> data </a:t>
            </a:r>
            <a:r>
              <a:rPr lang="en-US" sz="2400" dirty="0" err="1" smtClean="0"/>
              <a:t>dan</a:t>
            </a:r>
            <a:r>
              <a:rPr lang="en-US" sz="2400" dirty="0" smtClean="0"/>
              <a:t> </a:t>
            </a:r>
            <a:r>
              <a:rPr lang="en-US" sz="2400" dirty="0" err="1" smtClean="0"/>
              <a:t>asumsi</a:t>
            </a:r>
            <a:r>
              <a:rPr lang="en-US" sz="2400" dirty="0" smtClean="0"/>
              <a:t> </a:t>
            </a:r>
            <a:r>
              <a:rPr lang="en-US" sz="2400" dirty="0" err="1" smtClean="0"/>
              <a:t>analisis</a:t>
            </a:r>
            <a:r>
              <a:rPr lang="en-US" sz="2400" dirty="0" smtClean="0"/>
              <a:t> </a:t>
            </a:r>
            <a:r>
              <a:rPr lang="en-US" sz="2400" dirty="0" err="1" smtClean="0"/>
              <a:t>ragam</a:t>
            </a:r>
            <a:r>
              <a:rPr lang="en-US" sz="2400" dirty="0" smtClean="0"/>
              <a:t> </a:t>
            </a:r>
            <a:r>
              <a:rPr lang="en-US" sz="2400" dirty="0" err="1" smtClean="0"/>
              <a:t>lainnya</a:t>
            </a:r>
            <a:r>
              <a:rPr lang="en-US" sz="2400" dirty="0" smtClean="0"/>
              <a:t>. </a:t>
            </a:r>
          </a:p>
          <a:p>
            <a:pPr marL="0" indent="0" algn="just">
              <a:buNone/>
            </a:pPr>
            <a:endParaRPr lang="en-US" sz="2400" dirty="0" smtClean="0"/>
          </a:p>
          <a:p>
            <a:pPr marL="0" indent="0" algn="just">
              <a:buNone/>
            </a:pPr>
            <a:r>
              <a:rPr lang="en-US" sz="2400" dirty="0" err="1" smtClean="0"/>
              <a:t>Dalam</a:t>
            </a:r>
            <a:r>
              <a:rPr lang="en-US" sz="2400" dirty="0" smtClean="0"/>
              <a:t> </a:t>
            </a:r>
            <a:r>
              <a:rPr lang="en-US" sz="2400" dirty="0" err="1" smtClean="0"/>
              <a:t>statistik</a:t>
            </a:r>
            <a:r>
              <a:rPr lang="en-US" sz="2400" dirty="0" smtClean="0"/>
              <a:t> non-</a:t>
            </a:r>
            <a:r>
              <a:rPr lang="en-US" sz="2400" dirty="0" err="1" smtClean="0"/>
              <a:t>parametrik</a:t>
            </a:r>
            <a:r>
              <a:rPr lang="en-US" sz="2400" dirty="0" smtClean="0"/>
              <a:t>, </a:t>
            </a:r>
            <a:r>
              <a:rPr lang="en-US" sz="2400" dirty="0" err="1" smtClean="0"/>
              <a:t>terdapat</a:t>
            </a:r>
            <a:r>
              <a:rPr lang="en-US" sz="2400" dirty="0" smtClean="0"/>
              <a:t> 6 </a:t>
            </a:r>
            <a:r>
              <a:rPr lang="en-US" sz="2400" dirty="0" err="1" smtClean="0"/>
              <a:t>jenis</a:t>
            </a:r>
            <a:r>
              <a:rPr lang="en-US" sz="2400" dirty="0" smtClean="0"/>
              <a:t> </a:t>
            </a:r>
            <a:r>
              <a:rPr lang="en-US" sz="2400" dirty="0" err="1" smtClean="0"/>
              <a:t>uji</a:t>
            </a:r>
            <a:r>
              <a:rPr lang="en-US" sz="2400" dirty="0" smtClean="0"/>
              <a:t> yang </a:t>
            </a:r>
            <a:r>
              <a:rPr lang="en-US" sz="2400" dirty="0" err="1" smtClean="0"/>
              <a:t>dapat</a:t>
            </a:r>
            <a:r>
              <a:rPr lang="en-US" sz="2400" dirty="0" smtClean="0"/>
              <a:t> </a:t>
            </a:r>
            <a:r>
              <a:rPr lang="en-US" sz="2400" dirty="0" err="1" smtClean="0"/>
              <a:t>dilakukan</a:t>
            </a:r>
            <a:r>
              <a:rPr lang="en-US" sz="2400" dirty="0" smtClean="0"/>
              <a:t> </a:t>
            </a:r>
            <a:r>
              <a:rPr lang="en-US" sz="2400" dirty="0" err="1" smtClean="0"/>
              <a:t>yaitu</a:t>
            </a:r>
            <a:r>
              <a:rPr lang="en-US" sz="2400" dirty="0" smtClean="0"/>
              <a:t>:</a:t>
            </a:r>
          </a:p>
          <a:p>
            <a:pPr marL="951352" lvl="1" indent="-506852" algn="just">
              <a:buFont typeface="+mj-lt"/>
              <a:buAutoNum type="arabicPeriod"/>
            </a:pPr>
            <a:r>
              <a:rPr lang="en-US" sz="2400" dirty="0" err="1" smtClean="0"/>
              <a:t>Uji</a:t>
            </a:r>
            <a:r>
              <a:rPr lang="en-US" sz="2400" dirty="0" smtClean="0"/>
              <a:t> </a:t>
            </a:r>
            <a:r>
              <a:rPr lang="en-US" sz="2400" dirty="0" err="1" smtClean="0"/>
              <a:t>Kruskal</a:t>
            </a:r>
            <a:r>
              <a:rPr lang="en-US" sz="2400" dirty="0" smtClean="0"/>
              <a:t>-Wallis</a:t>
            </a:r>
          </a:p>
          <a:p>
            <a:pPr marL="951352" lvl="1" indent="-506852" algn="just">
              <a:buFont typeface="+mj-lt"/>
              <a:buAutoNum type="arabicPeriod"/>
            </a:pPr>
            <a:r>
              <a:rPr lang="en-US" sz="2400" dirty="0" err="1" smtClean="0"/>
              <a:t>Uji</a:t>
            </a:r>
            <a:r>
              <a:rPr lang="en-US" sz="2400" dirty="0" smtClean="0"/>
              <a:t> Friedman</a:t>
            </a:r>
          </a:p>
          <a:p>
            <a:pPr marL="951352" lvl="1" indent="-506852" algn="just">
              <a:buFont typeface="+mj-lt"/>
              <a:buAutoNum type="arabicPeriod"/>
            </a:pPr>
            <a:r>
              <a:rPr lang="en-US" sz="2400" dirty="0" err="1" smtClean="0"/>
              <a:t>Uji</a:t>
            </a:r>
            <a:r>
              <a:rPr lang="en-US" sz="2400" dirty="0" smtClean="0"/>
              <a:t> </a:t>
            </a:r>
            <a:r>
              <a:rPr lang="en-US" sz="2400" dirty="0" err="1" smtClean="0"/>
              <a:t>Tanda</a:t>
            </a:r>
            <a:endParaRPr lang="en-US" sz="2400" dirty="0" smtClean="0"/>
          </a:p>
          <a:p>
            <a:pPr marL="951352" lvl="1" indent="-506852" algn="just">
              <a:buFont typeface="+mj-lt"/>
              <a:buAutoNum type="arabicPeriod"/>
            </a:pPr>
            <a:r>
              <a:rPr lang="en-US" sz="2400" dirty="0" err="1" smtClean="0"/>
              <a:t>Uji</a:t>
            </a:r>
            <a:r>
              <a:rPr lang="en-US" sz="2400" dirty="0" smtClean="0"/>
              <a:t> </a:t>
            </a:r>
            <a:r>
              <a:rPr lang="en-US" sz="2400" dirty="0" err="1" smtClean="0"/>
              <a:t>Wilcoxon</a:t>
            </a:r>
            <a:endParaRPr lang="en-US" sz="2400" dirty="0" smtClean="0"/>
          </a:p>
          <a:p>
            <a:pPr marL="951352" lvl="1" indent="-506852" algn="just">
              <a:buFont typeface="+mj-lt"/>
              <a:buAutoNum type="arabicPeriod"/>
            </a:pPr>
            <a:r>
              <a:rPr lang="en-US" sz="2400" dirty="0" err="1" smtClean="0"/>
              <a:t>Uji</a:t>
            </a:r>
            <a:r>
              <a:rPr lang="en-US" sz="2400" dirty="0" smtClean="0"/>
              <a:t> </a:t>
            </a:r>
            <a:r>
              <a:rPr lang="en-US" sz="2400" dirty="0" err="1" smtClean="0"/>
              <a:t>Runtutan</a:t>
            </a:r>
            <a:endParaRPr lang="en-US" sz="2400" dirty="0" smtClean="0"/>
          </a:p>
          <a:p>
            <a:pPr marL="951352" lvl="1" indent="-506852" algn="just">
              <a:buFont typeface="+mj-lt"/>
              <a:buAutoNum type="arabicPeriod"/>
            </a:pPr>
            <a:r>
              <a:rPr lang="en-US" sz="2400" dirty="0" err="1" smtClean="0"/>
              <a:t>Uji</a:t>
            </a:r>
            <a:r>
              <a:rPr lang="en-US" sz="2400" dirty="0" smtClean="0"/>
              <a:t> </a:t>
            </a:r>
            <a:r>
              <a:rPr lang="en-US" sz="2400" dirty="0" err="1" smtClean="0"/>
              <a:t>Koefisien</a:t>
            </a:r>
            <a:r>
              <a:rPr lang="en-US" sz="2400" dirty="0" smtClean="0"/>
              <a:t> </a:t>
            </a:r>
            <a:r>
              <a:rPr lang="en-US" sz="2400" dirty="0" err="1" smtClean="0"/>
              <a:t>Korelasi</a:t>
            </a:r>
            <a:r>
              <a:rPr lang="en-US" sz="2400" dirty="0" smtClean="0"/>
              <a:t> </a:t>
            </a:r>
            <a:r>
              <a:rPr lang="en-US" sz="2400" dirty="0" err="1" smtClean="0"/>
              <a:t>Peringkat</a:t>
            </a:r>
            <a:endParaRPr lang="en-US" sz="2400" dirty="0" smtClean="0"/>
          </a:p>
          <a:p>
            <a:pPr marL="0" indent="0" algn="just">
              <a:buNone/>
            </a:pPr>
            <a:endParaRPr lang="en-US" sz="2200" dirty="0" smtClean="0"/>
          </a:p>
          <a:p>
            <a:pPr marL="0" indent="0" algn="just">
              <a:buNone/>
            </a:pP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Uji</a:t>
            </a:r>
            <a:r>
              <a:rPr lang="en-US" dirty="0" smtClean="0"/>
              <a:t> </a:t>
            </a:r>
            <a:r>
              <a:rPr lang="en-US" dirty="0" err="1" smtClean="0"/>
              <a:t>Kruskal</a:t>
            </a:r>
            <a:r>
              <a:rPr lang="en-US" dirty="0" smtClean="0"/>
              <a:t>-Wallis</a:t>
            </a:r>
            <a:endParaRPr lang="en-US" dirty="0"/>
          </a:p>
        </p:txBody>
      </p:sp>
      <p:sp>
        <p:nvSpPr>
          <p:cNvPr id="3" name="Content Placeholder 2"/>
          <p:cNvSpPr>
            <a:spLocks noGrp="1"/>
          </p:cNvSpPr>
          <p:nvPr>
            <p:ph idx="1"/>
          </p:nvPr>
        </p:nvSpPr>
        <p:spPr>
          <a:xfrm>
            <a:off x="1197609" y="1369501"/>
            <a:ext cx="9135428" cy="5397218"/>
          </a:xfrm>
        </p:spPr>
        <p:txBody>
          <a:bodyPr/>
          <a:lstStyle/>
          <a:p>
            <a:pPr>
              <a:buNone/>
            </a:pPr>
            <a:r>
              <a:rPr lang="en-US" sz="2400" dirty="0" err="1" smtClean="0"/>
              <a:t>Dikembangkan</a:t>
            </a:r>
            <a:r>
              <a:rPr lang="en-US" sz="2400" dirty="0" smtClean="0"/>
              <a:t> </a:t>
            </a:r>
            <a:r>
              <a:rPr lang="en-US" sz="2400" dirty="0" err="1" smtClean="0"/>
              <a:t>oleh</a:t>
            </a:r>
            <a:r>
              <a:rPr lang="en-US" sz="2400" dirty="0" smtClean="0"/>
              <a:t> </a:t>
            </a:r>
            <a:r>
              <a:rPr lang="en-US" sz="2400" dirty="0" err="1" smtClean="0"/>
              <a:t>Kruskal</a:t>
            </a:r>
            <a:r>
              <a:rPr lang="en-US" sz="2400" dirty="0" smtClean="0"/>
              <a:t> </a:t>
            </a:r>
            <a:r>
              <a:rPr lang="en-US" sz="2400" dirty="0" err="1" smtClean="0"/>
              <a:t>dan</a:t>
            </a:r>
            <a:r>
              <a:rPr lang="en-US" sz="2400" dirty="0" smtClean="0"/>
              <a:t> Wallis (1952)</a:t>
            </a:r>
          </a:p>
          <a:p>
            <a:pPr>
              <a:buNone/>
            </a:pPr>
            <a:r>
              <a:rPr lang="en-US" sz="2400" dirty="0" err="1" smtClean="0"/>
              <a:t>Hipotesis</a:t>
            </a:r>
            <a:r>
              <a:rPr lang="en-US" sz="2400" dirty="0" smtClean="0"/>
              <a:t>:</a:t>
            </a:r>
            <a:r>
              <a:rPr lang="id-ID" sz="2400" dirty="0" smtClean="0"/>
              <a:t> </a:t>
            </a:r>
            <a:r>
              <a:rPr lang="en-US" sz="2400" dirty="0" smtClean="0"/>
              <a:t>Ho=</a:t>
            </a:r>
            <a:r>
              <a:rPr lang="en-US" sz="2400" dirty="0" err="1" smtClean="0"/>
              <a:t>nilai</a:t>
            </a:r>
            <a:r>
              <a:rPr lang="en-US" sz="2400" dirty="0" smtClean="0"/>
              <a:t> </a:t>
            </a:r>
            <a:r>
              <a:rPr lang="en-US" sz="2400" dirty="0" err="1" smtClean="0"/>
              <a:t>tengah</a:t>
            </a:r>
            <a:r>
              <a:rPr lang="en-US" sz="2400" dirty="0" smtClean="0"/>
              <a:t> </a:t>
            </a:r>
            <a:r>
              <a:rPr lang="en-US" sz="2400" dirty="0" err="1" smtClean="0"/>
              <a:t>perlakuan</a:t>
            </a:r>
            <a:r>
              <a:rPr lang="en-US" sz="2400" dirty="0" smtClean="0"/>
              <a:t> </a:t>
            </a:r>
            <a:r>
              <a:rPr lang="en-US" sz="2400" dirty="0" err="1" smtClean="0"/>
              <a:t>sama</a:t>
            </a:r>
            <a:endParaRPr lang="en-US" sz="2400" dirty="0" smtClean="0"/>
          </a:p>
          <a:p>
            <a:pPr>
              <a:buNone/>
            </a:pPr>
            <a:r>
              <a:rPr lang="en-US" sz="2400" dirty="0" smtClean="0"/>
              <a:t>		</a:t>
            </a:r>
            <a:r>
              <a:rPr lang="id-ID" sz="2400" dirty="0" smtClean="0"/>
              <a:t>      </a:t>
            </a:r>
            <a:r>
              <a:rPr lang="en-US" sz="2400" dirty="0" smtClean="0"/>
              <a:t>H1=minimal </a:t>
            </a:r>
            <a:r>
              <a:rPr lang="en-US" sz="2400" dirty="0" err="1" smtClean="0"/>
              <a:t>ada</a:t>
            </a:r>
            <a:r>
              <a:rPr lang="en-US" sz="2400" dirty="0" smtClean="0"/>
              <a:t> </a:t>
            </a:r>
            <a:r>
              <a:rPr lang="en-US" sz="2400" dirty="0" err="1" smtClean="0"/>
              <a:t>satu</a:t>
            </a:r>
            <a:r>
              <a:rPr lang="en-US" sz="2400" dirty="0" smtClean="0"/>
              <a:t> </a:t>
            </a:r>
            <a:r>
              <a:rPr lang="en-US" sz="2400" dirty="0" err="1" smtClean="0"/>
              <a:t>nilai</a:t>
            </a:r>
            <a:r>
              <a:rPr lang="en-US" sz="2400" dirty="0" smtClean="0"/>
              <a:t> </a:t>
            </a:r>
            <a:r>
              <a:rPr lang="en-US" sz="2400" dirty="0" err="1" smtClean="0"/>
              <a:t>tengah</a:t>
            </a:r>
            <a:r>
              <a:rPr lang="en-US" sz="2400" dirty="0" smtClean="0"/>
              <a:t> </a:t>
            </a:r>
            <a:r>
              <a:rPr lang="en-US" sz="2400" dirty="0" err="1" smtClean="0"/>
              <a:t>perlakuan</a:t>
            </a:r>
            <a:r>
              <a:rPr lang="en-US" sz="2400" dirty="0" smtClean="0"/>
              <a:t> yang </a:t>
            </a:r>
            <a:r>
              <a:rPr lang="id-ID" sz="2400" dirty="0" smtClean="0"/>
              <a:t>	</a:t>
            </a:r>
            <a:r>
              <a:rPr lang="id-ID" sz="2400" dirty="0" smtClean="0"/>
              <a:t>	</a:t>
            </a:r>
            <a:r>
              <a:rPr lang="en-US" sz="2400" dirty="0" err="1" smtClean="0"/>
              <a:t>tidak</a:t>
            </a:r>
            <a:r>
              <a:rPr lang="en-US" sz="2400" dirty="0" smtClean="0"/>
              <a:t>  </a:t>
            </a:r>
            <a:r>
              <a:rPr lang="en-US" sz="2400" dirty="0" err="1" smtClean="0"/>
              <a:t>sama</a:t>
            </a:r>
            <a:r>
              <a:rPr lang="en-US" sz="2400" dirty="0" smtClean="0"/>
              <a:t> </a:t>
            </a:r>
            <a:r>
              <a:rPr lang="en-US" sz="2400" dirty="0" err="1" smtClean="0"/>
              <a:t>dengan</a:t>
            </a:r>
            <a:r>
              <a:rPr lang="en-US" sz="2400" dirty="0" smtClean="0"/>
              <a:t> </a:t>
            </a:r>
            <a:r>
              <a:rPr lang="en-US" sz="2400" dirty="0" err="1" smtClean="0"/>
              <a:t>lainnya</a:t>
            </a:r>
            <a:endParaRPr lang="en-US" sz="2400" dirty="0" smtClean="0"/>
          </a:p>
          <a:p>
            <a:pPr>
              <a:buNone/>
            </a:pPr>
            <a:endParaRPr lang="en-US" sz="2400" dirty="0" smtClean="0"/>
          </a:p>
          <a:p>
            <a:pPr>
              <a:buNone/>
            </a:pPr>
            <a:r>
              <a:rPr lang="en-US" sz="2400" dirty="0" err="1" smtClean="0"/>
              <a:t>Statistik</a:t>
            </a:r>
            <a:r>
              <a:rPr lang="en-US" sz="2400" dirty="0" smtClean="0"/>
              <a:t> </a:t>
            </a:r>
            <a:r>
              <a:rPr lang="en-US" sz="2400" dirty="0" err="1" smtClean="0"/>
              <a:t>uji</a:t>
            </a:r>
            <a:r>
              <a:rPr lang="en-US" sz="2400" dirty="0" smtClean="0"/>
              <a:t>:</a:t>
            </a:r>
          </a:p>
          <a:p>
            <a:pPr>
              <a:buNone/>
            </a:pPr>
            <a:endParaRPr lang="en-US" sz="2400" dirty="0" smtClean="0"/>
          </a:p>
          <a:p>
            <a:pPr>
              <a:buNone/>
            </a:pPr>
            <a:endParaRPr lang="en-US" sz="2400" dirty="0" smtClean="0"/>
          </a:p>
          <a:p>
            <a:pPr>
              <a:buNone/>
            </a:pPr>
            <a:endParaRPr lang="en-US" sz="2400" dirty="0" smtClean="0"/>
          </a:p>
          <a:p>
            <a:pPr>
              <a:buNone/>
            </a:pPr>
            <a:r>
              <a:rPr lang="en-US" sz="2400" dirty="0" err="1" smtClean="0"/>
              <a:t>Dengan</a:t>
            </a:r>
            <a:r>
              <a:rPr lang="en-US" sz="2400" dirty="0" smtClean="0"/>
              <a:t> :	r= </a:t>
            </a:r>
            <a:r>
              <a:rPr lang="en-US" sz="2400" dirty="0" err="1" smtClean="0"/>
              <a:t>banyaknya</a:t>
            </a:r>
            <a:r>
              <a:rPr lang="en-US" sz="2400" dirty="0" smtClean="0"/>
              <a:t> </a:t>
            </a:r>
            <a:r>
              <a:rPr lang="en-US" sz="2400" dirty="0" err="1" smtClean="0"/>
              <a:t>ulangan</a:t>
            </a:r>
            <a:r>
              <a:rPr lang="en-US" sz="2400" dirty="0" smtClean="0"/>
              <a:t> </a:t>
            </a:r>
          </a:p>
          <a:p>
            <a:pPr>
              <a:buNone/>
            </a:pPr>
            <a:r>
              <a:rPr lang="en-US" sz="2400" dirty="0" smtClean="0"/>
              <a:t>			N=</a:t>
            </a:r>
            <a:r>
              <a:rPr lang="en-US" sz="2400" dirty="0" err="1" smtClean="0"/>
              <a:t>jumlah</a:t>
            </a:r>
            <a:r>
              <a:rPr lang="en-US" sz="2400" dirty="0" smtClean="0"/>
              <a:t> </a:t>
            </a:r>
            <a:r>
              <a:rPr lang="en-US" sz="2400" dirty="0" err="1" smtClean="0"/>
              <a:t>pengamatan</a:t>
            </a:r>
            <a:endParaRPr lang="en-US" sz="2400" dirty="0" smtClean="0"/>
          </a:p>
          <a:p>
            <a:pPr>
              <a:buNone/>
            </a:pPr>
            <a:r>
              <a:rPr lang="en-US" sz="2400" dirty="0" smtClean="0"/>
              <a:t>			</a:t>
            </a:r>
            <a:r>
              <a:rPr lang="en-US" sz="2400" dirty="0" err="1" smtClean="0"/>
              <a:t>Ri</a:t>
            </a:r>
            <a:r>
              <a:rPr lang="en-US" sz="2400" dirty="0" smtClean="0"/>
              <a:t>=</a:t>
            </a:r>
            <a:r>
              <a:rPr lang="en-US" sz="2400" dirty="0" err="1" smtClean="0"/>
              <a:t>jumlah</a:t>
            </a:r>
            <a:r>
              <a:rPr lang="en-US" sz="2400" dirty="0" smtClean="0"/>
              <a:t> </a:t>
            </a:r>
            <a:r>
              <a:rPr lang="en-US" sz="2400" dirty="0" err="1" smtClean="0"/>
              <a:t>peringkat</a:t>
            </a:r>
            <a:r>
              <a:rPr lang="en-US" sz="2400" dirty="0" smtClean="0"/>
              <a:t> (rank</a:t>
            </a:r>
            <a:r>
              <a:rPr lang="en-US" sz="2400" dirty="0" smtClean="0"/>
              <a:t>)</a:t>
            </a:r>
            <a:endParaRPr lang="id-ID" sz="2400" dirty="0" smtClean="0"/>
          </a:p>
          <a:p>
            <a:pPr>
              <a:buNone/>
            </a:pPr>
            <a:r>
              <a:rPr lang="en-US" sz="2400" dirty="0" err="1" smtClean="0"/>
              <a:t>Jika</a:t>
            </a:r>
            <a:r>
              <a:rPr lang="en-US" sz="2400" dirty="0" smtClean="0"/>
              <a:t> </a:t>
            </a:r>
            <a:r>
              <a:rPr lang="en-US" sz="2400" dirty="0" smtClean="0"/>
              <a:t>H&gt;χ</a:t>
            </a:r>
            <a:r>
              <a:rPr lang="en-US" sz="2400" baseline="30000" dirty="0" smtClean="0"/>
              <a:t>2</a:t>
            </a:r>
            <a:r>
              <a:rPr lang="en-US" sz="2400" baseline="-25000" dirty="0" smtClean="0"/>
              <a:t>α,t-1 </a:t>
            </a:r>
            <a:r>
              <a:rPr lang="en-US" sz="2400" dirty="0" smtClean="0"/>
              <a:t>  </a:t>
            </a:r>
            <a:r>
              <a:rPr lang="en-US" sz="2400" dirty="0" err="1" smtClean="0"/>
              <a:t>maka</a:t>
            </a:r>
            <a:r>
              <a:rPr lang="en-US" sz="2400" dirty="0" smtClean="0"/>
              <a:t> </a:t>
            </a:r>
            <a:r>
              <a:rPr lang="en-US" sz="2400" dirty="0" err="1" smtClean="0"/>
              <a:t>tolak</a:t>
            </a:r>
            <a:r>
              <a:rPr lang="en-US" sz="2400" dirty="0" smtClean="0"/>
              <a:t> H0</a:t>
            </a:r>
            <a:r>
              <a:rPr lang="en-US" sz="2400" baseline="-25000" dirty="0" smtClean="0"/>
              <a:t> </a:t>
            </a:r>
            <a:endParaRPr lang="en-US" sz="2400" dirty="0" smtClean="0"/>
          </a:p>
          <a:p>
            <a:pPr>
              <a:buNone/>
            </a:pPr>
            <a:endParaRPr lang="en-US" sz="2200" dirty="0"/>
          </a:p>
        </p:txBody>
      </p:sp>
      <p:sp>
        <p:nvSpPr>
          <p:cNvPr id="22530" name="Rectangle 2"/>
          <p:cNvSpPr>
            <a:spLocks noChangeArrowheads="1"/>
          </p:cNvSpPr>
          <p:nvPr/>
        </p:nvSpPr>
        <p:spPr bwMode="auto">
          <a:xfrm>
            <a:off x="0" y="0"/>
            <a:ext cx="204785" cy="471692"/>
          </a:xfrm>
          <a:prstGeom prst="rect">
            <a:avLst/>
          </a:prstGeom>
          <a:noFill/>
          <a:ln w="9525">
            <a:noFill/>
            <a:miter lim="800000"/>
            <a:headEnd/>
            <a:tailEnd/>
          </a:ln>
          <a:effectLst/>
        </p:spPr>
        <p:txBody>
          <a:bodyPr vert="horz" wrap="none" lIns="101370" tIns="50685" rIns="101370" bIns="50685" numCol="1" anchor="ctr" anchorCtr="0" compatLnSpc="1">
            <a:prstTxWarp prst="textNoShape">
              <a:avLst/>
            </a:prstTxWarp>
            <a:spAutoFit/>
          </a:bodyPr>
          <a:lstStyle/>
          <a:p>
            <a:endParaRPr lang="en-US"/>
          </a:p>
        </p:txBody>
      </p:sp>
      <p:pic>
        <p:nvPicPr>
          <p:cNvPr id="2252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41637" y="3436214"/>
            <a:ext cx="4725795" cy="1349305"/>
          </a:xfrm>
          <a:prstGeom prst="rect">
            <a:avLst/>
          </a:prstGeom>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Uji</a:t>
            </a:r>
            <a:r>
              <a:rPr lang="en-US" dirty="0" smtClean="0"/>
              <a:t> Friedman</a:t>
            </a:r>
            <a:endParaRPr lang="en-US" dirty="0"/>
          </a:p>
        </p:txBody>
      </p:sp>
      <p:sp>
        <p:nvSpPr>
          <p:cNvPr id="3" name="Content Placeholder 2"/>
          <p:cNvSpPr>
            <a:spLocks noGrp="1"/>
          </p:cNvSpPr>
          <p:nvPr>
            <p:ph idx="1"/>
          </p:nvPr>
        </p:nvSpPr>
        <p:spPr>
          <a:xfrm>
            <a:off x="1279525" y="1280319"/>
            <a:ext cx="8626475" cy="5181600"/>
          </a:xfrm>
        </p:spPr>
        <p:txBody>
          <a:bodyPr/>
          <a:lstStyle/>
          <a:p>
            <a:pPr marL="0" indent="0" algn="just">
              <a:buNone/>
            </a:pPr>
            <a:r>
              <a:rPr lang="en-US" sz="2400" dirty="0" err="1" smtClean="0"/>
              <a:t>Uji</a:t>
            </a:r>
            <a:r>
              <a:rPr lang="en-US" sz="2400" dirty="0" smtClean="0"/>
              <a:t> Friedman </a:t>
            </a:r>
            <a:r>
              <a:rPr lang="en-US" sz="2400" dirty="0" err="1" smtClean="0"/>
              <a:t>menentukan</a:t>
            </a:r>
            <a:r>
              <a:rPr lang="en-US" sz="2400" dirty="0" smtClean="0"/>
              <a:t> </a:t>
            </a:r>
            <a:r>
              <a:rPr lang="en-US" sz="2400" dirty="0" err="1" smtClean="0"/>
              <a:t>apakah</a:t>
            </a:r>
            <a:r>
              <a:rPr lang="en-US" sz="2400" dirty="0" smtClean="0"/>
              <a:t> </a:t>
            </a:r>
            <a:r>
              <a:rPr lang="en-US" sz="2400" dirty="0" err="1" smtClean="0"/>
              <a:t>jumlah</a:t>
            </a:r>
            <a:r>
              <a:rPr lang="en-US" sz="2400" dirty="0" smtClean="0"/>
              <a:t> </a:t>
            </a:r>
            <a:r>
              <a:rPr lang="en-US" sz="2400" dirty="0" err="1" smtClean="0"/>
              <a:t>peringkat</a:t>
            </a:r>
            <a:r>
              <a:rPr lang="en-US" sz="2400" dirty="0" smtClean="0"/>
              <a:t> </a:t>
            </a:r>
            <a:r>
              <a:rPr lang="en-US" sz="2400" dirty="0" err="1" smtClean="0"/>
              <a:t>dari</a:t>
            </a:r>
            <a:r>
              <a:rPr lang="en-US" sz="2400" dirty="0" smtClean="0"/>
              <a:t> </a:t>
            </a:r>
            <a:r>
              <a:rPr lang="en-US" sz="2400" dirty="0" err="1" smtClean="0"/>
              <a:t>setiap</a:t>
            </a:r>
            <a:r>
              <a:rPr lang="en-US" sz="2400" dirty="0" smtClean="0"/>
              <a:t> </a:t>
            </a:r>
            <a:r>
              <a:rPr lang="en-US" sz="2400" dirty="0" err="1" smtClean="0"/>
              <a:t>perlakuan</a:t>
            </a:r>
            <a:r>
              <a:rPr lang="en-US" sz="2400" dirty="0" smtClean="0"/>
              <a:t> </a:t>
            </a:r>
            <a:r>
              <a:rPr lang="en-US" sz="2400" dirty="0" err="1" smtClean="0"/>
              <a:t>berbeda</a:t>
            </a:r>
            <a:r>
              <a:rPr lang="en-US" sz="2400" dirty="0" smtClean="0"/>
              <a:t> </a:t>
            </a:r>
            <a:r>
              <a:rPr lang="en-US" sz="2400" dirty="0" err="1" smtClean="0"/>
              <a:t>secara</a:t>
            </a:r>
            <a:r>
              <a:rPr lang="en-US" sz="2400" dirty="0" smtClean="0"/>
              <a:t> </a:t>
            </a:r>
            <a:r>
              <a:rPr lang="en-US" sz="2400" dirty="0" err="1" smtClean="0"/>
              <a:t>nyata</a:t>
            </a:r>
            <a:endParaRPr lang="id-ID" sz="2400" dirty="0" smtClean="0"/>
          </a:p>
          <a:p>
            <a:pPr marL="0" indent="0" algn="just">
              <a:buNone/>
            </a:pPr>
            <a:endParaRPr lang="en-US" sz="2400" dirty="0" smtClean="0"/>
          </a:p>
          <a:p>
            <a:pPr algn="just">
              <a:buNone/>
            </a:pPr>
            <a:r>
              <a:rPr lang="en-US" sz="2400" dirty="0" err="1" smtClean="0"/>
              <a:t>Hipotesis</a:t>
            </a:r>
            <a:r>
              <a:rPr lang="en-US" sz="2400" dirty="0" smtClean="0"/>
              <a:t>: Ho=</a:t>
            </a:r>
            <a:r>
              <a:rPr lang="en-US" sz="2400" dirty="0" err="1" smtClean="0"/>
              <a:t>setiap</a:t>
            </a:r>
            <a:r>
              <a:rPr lang="en-US" sz="2400" dirty="0" smtClean="0"/>
              <a:t> </a:t>
            </a:r>
            <a:r>
              <a:rPr lang="en-US" sz="2400" dirty="0" err="1" smtClean="0"/>
              <a:t>peringkat</a:t>
            </a:r>
            <a:r>
              <a:rPr lang="en-US" sz="2400" dirty="0" smtClean="0"/>
              <a:t> </a:t>
            </a:r>
            <a:r>
              <a:rPr lang="en-US" sz="2400" dirty="0" err="1" smtClean="0"/>
              <a:t>dari</a:t>
            </a:r>
            <a:r>
              <a:rPr lang="en-US" sz="2400" dirty="0" smtClean="0"/>
              <a:t> </a:t>
            </a:r>
            <a:r>
              <a:rPr lang="en-US" sz="2400" dirty="0" err="1" smtClean="0"/>
              <a:t>perlakuan</a:t>
            </a:r>
            <a:r>
              <a:rPr lang="en-US" sz="2400" dirty="0" smtClean="0"/>
              <a:t> </a:t>
            </a:r>
            <a:r>
              <a:rPr lang="en-US" sz="2400" dirty="0" err="1" smtClean="0"/>
              <a:t>sama</a:t>
            </a:r>
            <a:endParaRPr lang="en-US" sz="2400" dirty="0" smtClean="0"/>
          </a:p>
          <a:p>
            <a:pPr algn="just">
              <a:buNone/>
            </a:pPr>
            <a:r>
              <a:rPr lang="en-US" sz="2400" dirty="0" smtClean="0"/>
              <a:t>		    </a:t>
            </a:r>
            <a:r>
              <a:rPr lang="id-ID" sz="2400" smtClean="0"/>
              <a:t>  </a:t>
            </a:r>
            <a:r>
              <a:rPr lang="en-US" sz="2400" smtClean="0"/>
              <a:t>H1=minimal </a:t>
            </a:r>
            <a:r>
              <a:rPr lang="en-US" sz="2400" dirty="0" err="1" smtClean="0"/>
              <a:t>ada</a:t>
            </a:r>
            <a:r>
              <a:rPr lang="en-US" sz="2400" dirty="0" smtClean="0"/>
              <a:t> </a:t>
            </a:r>
            <a:r>
              <a:rPr lang="en-US" sz="2400" dirty="0" err="1" smtClean="0"/>
              <a:t>satu</a:t>
            </a:r>
            <a:r>
              <a:rPr lang="en-US" sz="2400" dirty="0" smtClean="0"/>
              <a:t> </a:t>
            </a:r>
            <a:r>
              <a:rPr lang="en-US" sz="2400" dirty="0" err="1" smtClean="0"/>
              <a:t>perlakuan</a:t>
            </a:r>
            <a:r>
              <a:rPr lang="en-US" sz="2400" dirty="0" smtClean="0"/>
              <a:t> yang </a:t>
            </a:r>
            <a:r>
              <a:rPr lang="en-US" sz="2400" dirty="0" err="1" smtClean="0"/>
              <a:t>berbeda</a:t>
            </a:r>
            <a:r>
              <a:rPr lang="en-US" sz="2400" dirty="0" smtClean="0"/>
              <a:t> </a:t>
            </a:r>
            <a:r>
              <a:rPr lang="id-ID" sz="2400" dirty="0" smtClean="0"/>
              <a:t>		             </a:t>
            </a:r>
            <a:r>
              <a:rPr lang="en-US" sz="2400" dirty="0" err="1" smtClean="0"/>
              <a:t>dengan</a:t>
            </a:r>
            <a:r>
              <a:rPr lang="en-US" sz="2400" dirty="0" smtClean="0"/>
              <a:t> </a:t>
            </a:r>
            <a:r>
              <a:rPr lang="en-US" sz="2400" dirty="0" err="1" smtClean="0"/>
              <a:t>lainnya</a:t>
            </a:r>
            <a:endParaRPr lang="en-US" sz="2400" dirty="0" smtClean="0"/>
          </a:p>
          <a:p>
            <a:pPr algn="just">
              <a:buNone/>
            </a:pPr>
            <a:endParaRPr lang="en-US" sz="2400" dirty="0" smtClean="0"/>
          </a:p>
          <a:p>
            <a:pPr algn="just">
              <a:buNone/>
            </a:pPr>
            <a:r>
              <a:rPr lang="en-US" sz="2400" dirty="0" err="1" smtClean="0"/>
              <a:t>Statistik</a:t>
            </a:r>
            <a:r>
              <a:rPr lang="en-US" sz="2400" dirty="0" smtClean="0"/>
              <a:t> </a:t>
            </a:r>
            <a:r>
              <a:rPr lang="en-US" sz="2400" dirty="0" err="1" smtClean="0"/>
              <a:t>uji</a:t>
            </a:r>
            <a:r>
              <a:rPr lang="en-US" sz="2400" dirty="0" smtClean="0"/>
              <a:t>:</a:t>
            </a:r>
          </a:p>
          <a:p>
            <a:pPr algn="just">
              <a:buNone/>
            </a:pPr>
            <a:endParaRPr lang="en-US" sz="2400" dirty="0" smtClean="0"/>
          </a:p>
          <a:p>
            <a:pPr algn="just">
              <a:buNone/>
            </a:pPr>
            <a:endParaRPr lang="en-US" sz="2400" dirty="0" smtClean="0"/>
          </a:p>
          <a:p>
            <a:pPr algn="just">
              <a:buNone/>
            </a:pPr>
            <a:r>
              <a:rPr lang="en-US" sz="2400" dirty="0" err="1" smtClean="0"/>
              <a:t>Dengan</a:t>
            </a:r>
            <a:r>
              <a:rPr lang="en-US" sz="2400" dirty="0" smtClean="0"/>
              <a:t> :	r= </a:t>
            </a:r>
            <a:r>
              <a:rPr lang="en-US" sz="2400" dirty="0" err="1" smtClean="0"/>
              <a:t>banyaknya</a:t>
            </a:r>
            <a:r>
              <a:rPr lang="en-US" sz="2400" dirty="0" smtClean="0"/>
              <a:t> </a:t>
            </a:r>
            <a:r>
              <a:rPr lang="en-US" sz="2400" dirty="0" err="1" smtClean="0"/>
              <a:t>kelompok</a:t>
            </a:r>
            <a:r>
              <a:rPr lang="en-US" sz="2400" dirty="0" smtClean="0"/>
              <a:t> </a:t>
            </a:r>
          </a:p>
          <a:p>
            <a:pPr algn="just">
              <a:buNone/>
            </a:pPr>
            <a:r>
              <a:rPr lang="en-US" sz="2400" dirty="0" smtClean="0"/>
              <a:t>			t=</a:t>
            </a:r>
            <a:r>
              <a:rPr lang="en-US" sz="2400" dirty="0" err="1" smtClean="0"/>
              <a:t>banyaknya</a:t>
            </a:r>
            <a:r>
              <a:rPr lang="en-US" sz="2400" dirty="0" smtClean="0"/>
              <a:t> </a:t>
            </a:r>
            <a:r>
              <a:rPr lang="en-US" sz="2400" dirty="0" err="1" smtClean="0"/>
              <a:t>perlakuan</a:t>
            </a:r>
            <a:endParaRPr lang="en-US" sz="2400" dirty="0" smtClean="0"/>
          </a:p>
          <a:p>
            <a:pPr algn="just">
              <a:buNone/>
            </a:pPr>
            <a:r>
              <a:rPr lang="en-US" sz="2400" dirty="0" smtClean="0"/>
              <a:t>			</a:t>
            </a:r>
            <a:r>
              <a:rPr lang="en-US" sz="2400" dirty="0" err="1" smtClean="0"/>
              <a:t>Ri</a:t>
            </a:r>
            <a:r>
              <a:rPr lang="en-US" sz="2400" dirty="0" smtClean="0"/>
              <a:t>=</a:t>
            </a:r>
            <a:r>
              <a:rPr lang="en-US" sz="2400" dirty="0" err="1" smtClean="0"/>
              <a:t>jumlah</a:t>
            </a:r>
            <a:r>
              <a:rPr lang="en-US" sz="2400" dirty="0" smtClean="0"/>
              <a:t> </a:t>
            </a:r>
            <a:r>
              <a:rPr lang="en-US" sz="2400" dirty="0" err="1" smtClean="0"/>
              <a:t>peringkat</a:t>
            </a:r>
            <a:r>
              <a:rPr lang="en-US" sz="2400" dirty="0" smtClean="0"/>
              <a:t> (rank)</a:t>
            </a:r>
          </a:p>
          <a:p>
            <a:pPr algn="just">
              <a:buNone/>
            </a:pPr>
            <a:r>
              <a:rPr lang="en-US" sz="2400" dirty="0" err="1" smtClean="0"/>
              <a:t>Kaidah</a:t>
            </a:r>
            <a:r>
              <a:rPr lang="en-US" sz="2400" dirty="0" smtClean="0"/>
              <a:t> </a:t>
            </a:r>
            <a:r>
              <a:rPr lang="en-US" sz="2400" dirty="0" err="1" smtClean="0"/>
              <a:t>keputusan</a:t>
            </a:r>
            <a:r>
              <a:rPr lang="en-US" sz="2400" dirty="0" smtClean="0"/>
              <a:t>: </a:t>
            </a:r>
            <a:r>
              <a:rPr lang="en-US" sz="2400" dirty="0" err="1" smtClean="0"/>
              <a:t>Jika</a:t>
            </a:r>
            <a:r>
              <a:rPr lang="en-US" sz="2400" dirty="0" smtClean="0"/>
              <a:t> T&gt;χ</a:t>
            </a:r>
            <a:r>
              <a:rPr lang="en-US" sz="2400" baseline="30000" dirty="0" smtClean="0"/>
              <a:t>2</a:t>
            </a:r>
            <a:r>
              <a:rPr lang="en-US" sz="2400" baseline="-25000" dirty="0" smtClean="0"/>
              <a:t>α,t-1 </a:t>
            </a:r>
            <a:r>
              <a:rPr lang="en-US" sz="2400" dirty="0" smtClean="0"/>
              <a:t>  </a:t>
            </a:r>
            <a:r>
              <a:rPr lang="en-US" sz="2400" dirty="0" err="1" smtClean="0"/>
              <a:t>maka</a:t>
            </a:r>
            <a:r>
              <a:rPr lang="en-US" sz="2400" dirty="0" smtClean="0"/>
              <a:t> </a:t>
            </a:r>
            <a:r>
              <a:rPr lang="en-US" sz="2400" dirty="0" err="1" smtClean="0"/>
              <a:t>tolak</a:t>
            </a:r>
            <a:r>
              <a:rPr lang="en-US" sz="2400" dirty="0" smtClean="0"/>
              <a:t> H0</a:t>
            </a:r>
            <a:r>
              <a:rPr lang="en-US" sz="2400" baseline="-25000" dirty="0" smtClean="0"/>
              <a:t> </a:t>
            </a:r>
            <a:endParaRPr lang="en-US" sz="2400" dirty="0" smtClean="0"/>
          </a:p>
          <a:p>
            <a:pPr marL="0" indent="0" algn="just">
              <a:buNone/>
            </a:pPr>
            <a:endParaRPr lang="en-US" sz="2400" dirty="0"/>
          </a:p>
        </p:txBody>
      </p:sp>
      <p:sp>
        <p:nvSpPr>
          <p:cNvPr id="35842" name="Rectangle 2"/>
          <p:cNvSpPr>
            <a:spLocks noChangeArrowheads="1"/>
          </p:cNvSpPr>
          <p:nvPr/>
        </p:nvSpPr>
        <p:spPr bwMode="auto">
          <a:xfrm>
            <a:off x="0" y="0"/>
            <a:ext cx="204785" cy="471692"/>
          </a:xfrm>
          <a:prstGeom prst="rect">
            <a:avLst/>
          </a:prstGeom>
          <a:noFill/>
          <a:ln w="9525">
            <a:noFill/>
            <a:miter lim="800000"/>
            <a:headEnd/>
            <a:tailEnd/>
          </a:ln>
          <a:effectLst/>
        </p:spPr>
        <p:txBody>
          <a:bodyPr vert="horz" wrap="none" lIns="101370" tIns="50685" rIns="101370" bIns="50685" numCol="1" anchor="ctr" anchorCtr="0" compatLnSpc="1">
            <a:prstTxWarp prst="textNoShape">
              <a:avLst/>
            </a:prstTxWarp>
            <a:spAutoFit/>
          </a:bodyPr>
          <a:lstStyle/>
          <a:p>
            <a:endParaRPr lang="en-US"/>
          </a:p>
        </p:txBody>
      </p:sp>
      <p:pic>
        <p:nvPicPr>
          <p:cNvPr id="358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170237" y="3985878"/>
            <a:ext cx="4154176" cy="1180641"/>
          </a:xfrm>
          <a:prstGeom prst="rect">
            <a:avLst/>
          </a:prstGeom>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12837" y="365919"/>
            <a:ext cx="8626475" cy="2270919"/>
          </a:xfrm>
        </p:spPr>
        <p:txBody>
          <a:bodyPr/>
          <a:lstStyle/>
          <a:p>
            <a:pPr algn="ctr">
              <a:buNone/>
            </a:pPr>
            <a:r>
              <a:rPr lang="en-US" sz="7200" dirty="0" smtClean="0">
                <a:latin typeface="Cooper Black" pitchFamily="18" charset="0"/>
              </a:rPr>
              <a:t>SEKIAN </a:t>
            </a:r>
          </a:p>
          <a:p>
            <a:pPr algn="ctr">
              <a:buNone/>
            </a:pPr>
            <a:r>
              <a:rPr lang="en-US" sz="7200" dirty="0" smtClean="0">
                <a:latin typeface="Cooper Black" pitchFamily="18" charset="0"/>
              </a:rPr>
              <a:t>DAN </a:t>
            </a:r>
          </a:p>
          <a:p>
            <a:pPr algn="ctr">
              <a:buNone/>
            </a:pPr>
            <a:r>
              <a:rPr lang="en-US" sz="7200" dirty="0" smtClean="0">
                <a:latin typeface="Cooper Black" pitchFamily="18" charset="0"/>
              </a:rPr>
              <a:t>TERIMA KASIH</a:t>
            </a:r>
            <a:endParaRPr lang="en-US" sz="7200" dirty="0">
              <a:latin typeface="Cooper Black"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err="1" smtClean="0"/>
              <a:t>Pendahuluan</a:t>
            </a:r>
            <a:endParaRPr lang="en-US" dirty="0"/>
          </a:p>
        </p:txBody>
      </p:sp>
      <p:sp>
        <p:nvSpPr>
          <p:cNvPr id="14" name="Rectangle 13"/>
          <p:cNvSpPr/>
          <p:nvPr/>
        </p:nvSpPr>
        <p:spPr>
          <a:xfrm>
            <a:off x="884237" y="1127919"/>
            <a:ext cx="8991600" cy="5985741"/>
          </a:xfrm>
          <a:prstGeom prst="rect">
            <a:avLst/>
          </a:prstGeom>
        </p:spPr>
        <p:txBody>
          <a:bodyPr wrap="square">
            <a:spAutoFit/>
          </a:bodyPr>
          <a:lstStyle/>
          <a:p>
            <a:pPr algn="just" fontAlgn="auto">
              <a:lnSpc>
                <a:spcPct val="150000"/>
              </a:lnSpc>
              <a:spcBef>
                <a:spcPts val="0"/>
              </a:spcBef>
              <a:spcAft>
                <a:spcPts val="600"/>
              </a:spcAft>
              <a:buFont typeface="Arial" pitchFamily="34" charset="0"/>
              <a:buNone/>
              <a:defRPr/>
            </a:pPr>
            <a:r>
              <a:rPr lang="id-ID" sz="2800" dirty="0" smtClean="0">
                <a:latin typeface="Times New Roman"/>
                <a:ea typeface="Calibri"/>
                <a:cs typeface="Times New Roman"/>
              </a:rPr>
              <a:t>K</a:t>
            </a:r>
            <a:r>
              <a:rPr lang="en-US" sz="2800" dirty="0" err="1" smtClean="0">
                <a:latin typeface="Times New Roman"/>
                <a:ea typeface="Calibri"/>
                <a:cs typeface="Times New Roman"/>
              </a:rPr>
              <a:t>egiatan</a:t>
            </a:r>
            <a:r>
              <a:rPr lang="en-US" sz="2800" dirty="0" smtClean="0">
                <a:latin typeface="Times New Roman"/>
                <a:ea typeface="Calibri"/>
                <a:cs typeface="Times New Roman"/>
              </a:rPr>
              <a:t> </a:t>
            </a:r>
            <a:r>
              <a:rPr lang="en-US" sz="2800" dirty="0" err="1" smtClean="0">
                <a:latin typeface="Times New Roman"/>
                <a:ea typeface="Calibri"/>
                <a:cs typeface="Times New Roman"/>
              </a:rPr>
              <a:t>statistik</a:t>
            </a:r>
            <a:r>
              <a:rPr lang="en-US" sz="2800" dirty="0" smtClean="0">
                <a:latin typeface="Times New Roman"/>
                <a:ea typeface="Calibri"/>
                <a:cs typeface="Times New Roman"/>
              </a:rPr>
              <a:t> </a:t>
            </a:r>
            <a:r>
              <a:rPr lang="en-US" sz="2800" dirty="0" err="1" smtClean="0">
                <a:latin typeface="Times New Roman"/>
                <a:ea typeface="Calibri"/>
                <a:cs typeface="Times New Roman"/>
              </a:rPr>
              <a:t>pada</a:t>
            </a:r>
            <a:r>
              <a:rPr lang="en-US" sz="2800" dirty="0" smtClean="0">
                <a:latin typeface="Times New Roman"/>
                <a:ea typeface="Calibri"/>
                <a:cs typeface="Times New Roman"/>
              </a:rPr>
              <a:t> </a:t>
            </a:r>
            <a:r>
              <a:rPr lang="en-US" sz="2800" dirty="0" err="1" smtClean="0">
                <a:latin typeface="Times New Roman"/>
                <a:ea typeface="Calibri"/>
                <a:cs typeface="Times New Roman"/>
              </a:rPr>
              <a:t>prinsipnya</a:t>
            </a:r>
            <a:r>
              <a:rPr lang="en-US" sz="2800" dirty="0" smtClean="0">
                <a:latin typeface="Times New Roman"/>
                <a:ea typeface="Calibri"/>
                <a:cs typeface="Times New Roman"/>
              </a:rPr>
              <a:t> </a:t>
            </a:r>
            <a:r>
              <a:rPr lang="en-US" sz="2800" dirty="0" err="1" smtClean="0">
                <a:latin typeface="Times New Roman"/>
                <a:ea typeface="Calibri"/>
                <a:cs typeface="Times New Roman"/>
              </a:rPr>
              <a:t>bisa</a:t>
            </a:r>
            <a:r>
              <a:rPr lang="en-US" sz="2800" dirty="0" smtClean="0">
                <a:latin typeface="Times New Roman"/>
                <a:ea typeface="Calibri"/>
                <a:cs typeface="Times New Roman"/>
              </a:rPr>
              <a:t> </a:t>
            </a:r>
            <a:r>
              <a:rPr lang="en-US" sz="2800" dirty="0" err="1" smtClean="0">
                <a:latin typeface="Times New Roman"/>
                <a:ea typeface="Calibri"/>
                <a:cs typeface="Times New Roman"/>
              </a:rPr>
              <a:t>dibagi</a:t>
            </a:r>
            <a:r>
              <a:rPr lang="en-US" sz="2800" dirty="0" smtClean="0">
                <a:latin typeface="Times New Roman"/>
                <a:ea typeface="Calibri"/>
                <a:cs typeface="Times New Roman"/>
              </a:rPr>
              <a:t> </a:t>
            </a:r>
            <a:r>
              <a:rPr lang="en-US" sz="2800" dirty="0" err="1" smtClean="0">
                <a:latin typeface="Times New Roman"/>
                <a:ea typeface="Calibri"/>
                <a:cs typeface="Times New Roman"/>
              </a:rPr>
              <a:t>dalam</a:t>
            </a:r>
            <a:r>
              <a:rPr lang="en-US" sz="2800" dirty="0" smtClean="0">
                <a:latin typeface="Times New Roman"/>
                <a:ea typeface="Calibri"/>
                <a:cs typeface="Times New Roman"/>
              </a:rPr>
              <a:t> </a:t>
            </a:r>
            <a:r>
              <a:rPr lang="en-US" sz="2800" dirty="0" err="1" smtClean="0">
                <a:latin typeface="Times New Roman"/>
                <a:ea typeface="Calibri"/>
                <a:cs typeface="Times New Roman"/>
              </a:rPr>
              <a:t>dua</a:t>
            </a:r>
            <a:r>
              <a:rPr lang="en-US" sz="2800" dirty="0" smtClean="0">
                <a:latin typeface="Times New Roman"/>
                <a:ea typeface="Calibri"/>
                <a:cs typeface="Times New Roman"/>
              </a:rPr>
              <a:t> </a:t>
            </a:r>
            <a:r>
              <a:rPr lang="en-US" sz="2800" dirty="0" err="1" smtClean="0">
                <a:latin typeface="Times New Roman"/>
                <a:ea typeface="Calibri"/>
                <a:cs typeface="Times New Roman"/>
              </a:rPr>
              <a:t>tahapan</a:t>
            </a:r>
            <a:r>
              <a:rPr lang="en-US" sz="2800" dirty="0" smtClean="0">
                <a:latin typeface="Times New Roman"/>
                <a:ea typeface="Calibri"/>
                <a:cs typeface="Times New Roman"/>
              </a:rPr>
              <a:t>, </a:t>
            </a:r>
            <a:r>
              <a:rPr lang="en-US" sz="2800" dirty="0" err="1" smtClean="0">
                <a:latin typeface="Times New Roman"/>
                <a:ea typeface="Calibri"/>
                <a:cs typeface="Times New Roman"/>
              </a:rPr>
              <a:t>yakni</a:t>
            </a:r>
            <a:r>
              <a:rPr lang="en-US" sz="2800" dirty="0" smtClean="0">
                <a:latin typeface="Times New Roman"/>
                <a:ea typeface="Calibri"/>
                <a:cs typeface="Times New Roman"/>
              </a:rPr>
              <a:t> : </a:t>
            </a:r>
            <a:endParaRPr lang="en-US" sz="2800" dirty="0" smtClean="0">
              <a:ea typeface="Calibri"/>
              <a:cs typeface="Times New Roman"/>
            </a:endParaRPr>
          </a:p>
          <a:p>
            <a:pPr marL="446088" indent="-446088" algn="just" fontAlgn="auto">
              <a:lnSpc>
                <a:spcPct val="150000"/>
              </a:lnSpc>
              <a:spcBef>
                <a:spcPts val="0"/>
              </a:spcBef>
              <a:spcAft>
                <a:spcPts val="600"/>
              </a:spcAft>
              <a:buFont typeface="+mj-lt"/>
              <a:buAutoNum type="arabicPeriod"/>
              <a:tabLst>
                <a:tab pos="457200" algn="l"/>
              </a:tabLst>
              <a:defRPr/>
            </a:pPr>
            <a:r>
              <a:rPr lang="en-US" sz="2800" b="1" dirty="0" err="1" smtClean="0">
                <a:latin typeface="Times New Roman"/>
                <a:ea typeface="Calibri"/>
                <a:cs typeface="Times New Roman"/>
              </a:rPr>
              <a:t>Statistik</a:t>
            </a:r>
            <a:r>
              <a:rPr lang="en-US" sz="2800" b="1" dirty="0" smtClean="0">
                <a:latin typeface="Times New Roman"/>
                <a:ea typeface="Calibri"/>
                <a:cs typeface="Times New Roman"/>
              </a:rPr>
              <a:t> </a:t>
            </a:r>
            <a:r>
              <a:rPr lang="en-US" sz="2800" b="1" dirty="0" err="1" smtClean="0">
                <a:latin typeface="Times New Roman"/>
                <a:ea typeface="Calibri"/>
                <a:cs typeface="Times New Roman"/>
              </a:rPr>
              <a:t>deskriptif</a:t>
            </a:r>
            <a:r>
              <a:rPr lang="en-US" sz="2800" dirty="0" smtClean="0">
                <a:latin typeface="Times New Roman"/>
                <a:ea typeface="Calibri"/>
                <a:cs typeface="Times New Roman"/>
              </a:rPr>
              <a:t>, yang </a:t>
            </a:r>
            <a:r>
              <a:rPr lang="en-US" sz="2800" dirty="0" err="1" smtClean="0">
                <a:latin typeface="Times New Roman"/>
                <a:ea typeface="Calibri"/>
                <a:cs typeface="Times New Roman"/>
              </a:rPr>
              <a:t>berkaitan</a:t>
            </a:r>
            <a:r>
              <a:rPr lang="en-US" sz="2800" dirty="0" smtClean="0">
                <a:latin typeface="Times New Roman"/>
                <a:ea typeface="Calibri"/>
                <a:cs typeface="Times New Roman"/>
              </a:rPr>
              <a:t> </a:t>
            </a:r>
            <a:r>
              <a:rPr lang="en-US" sz="2800" dirty="0" err="1" smtClean="0">
                <a:latin typeface="Times New Roman"/>
                <a:ea typeface="Calibri"/>
                <a:cs typeface="Times New Roman"/>
              </a:rPr>
              <a:t>dengan</a:t>
            </a:r>
            <a:r>
              <a:rPr lang="en-US" sz="2800" dirty="0" smtClean="0">
                <a:latin typeface="Times New Roman"/>
                <a:ea typeface="Calibri"/>
                <a:cs typeface="Times New Roman"/>
              </a:rPr>
              <a:t> </a:t>
            </a:r>
            <a:r>
              <a:rPr lang="en-US" sz="2800" dirty="0" err="1" smtClean="0">
                <a:latin typeface="Times New Roman"/>
                <a:ea typeface="Calibri"/>
                <a:cs typeface="Times New Roman"/>
              </a:rPr>
              <a:t>pencatatan</a:t>
            </a:r>
            <a:r>
              <a:rPr lang="en-US" sz="2800" dirty="0" smtClean="0">
                <a:latin typeface="Times New Roman"/>
                <a:ea typeface="Calibri"/>
                <a:cs typeface="Times New Roman"/>
              </a:rPr>
              <a:t> </a:t>
            </a:r>
            <a:r>
              <a:rPr lang="en-US" sz="2800" dirty="0" err="1" smtClean="0">
                <a:latin typeface="Times New Roman"/>
                <a:ea typeface="Calibri"/>
                <a:cs typeface="Times New Roman"/>
              </a:rPr>
              <a:t>dan</a:t>
            </a:r>
            <a:r>
              <a:rPr lang="en-US" sz="2800" dirty="0" smtClean="0">
                <a:latin typeface="Times New Roman"/>
                <a:ea typeface="Calibri"/>
                <a:cs typeface="Times New Roman"/>
              </a:rPr>
              <a:t> </a:t>
            </a:r>
            <a:r>
              <a:rPr lang="en-US" sz="2800" dirty="0" err="1" smtClean="0">
                <a:latin typeface="Times New Roman"/>
                <a:ea typeface="Calibri"/>
                <a:cs typeface="Times New Roman"/>
              </a:rPr>
              <a:t>peringkasan</a:t>
            </a:r>
            <a:r>
              <a:rPr lang="en-US" sz="2800" dirty="0" smtClean="0">
                <a:latin typeface="Times New Roman"/>
                <a:ea typeface="Calibri"/>
                <a:cs typeface="Times New Roman"/>
              </a:rPr>
              <a:t> data, </a:t>
            </a:r>
            <a:r>
              <a:rPr lang="en-US" sz="2800" dirty="0" err="1" smtClean="0">
                <a:latin typeface="Times New Roman"/>
                <a:ea typeface="Calibri"/>
                <a:cs typeface="Times New Roman"/>
              </a:rPr>
              <a:t>dengan</a:t>
            </a:r>
            <a:r>
              <a:rPr lang="en-US" sz="2800" dirty="0" smtClean="0">
                <a:latin typeface="Times New Roman"/>
                <a:ea typeface="Calibri"/>
                <a:cs typeface="Times New Roman"/>
              </a:rPr>
              <a:t> </a:t>
            </a:r>
            <a:r>
              <a:rPr lang="en-US" sz="2800" dirty="0" err="1" smtClean="0">
                <a:latin typeface="Times New Roman"/>
                <a:ea typeface="Calibri"/>
                <a:cs typeface="Times New Roman"/>
              </a:rPr>
              <a:t>tujuan</a:t>
            </a:r>
            <a:r>
              <a:rPr lang="en-US" sz="2800" dirty="0" smtClean="0">
                <a:latin typeface="Times New Roman"/>
                <a:ea typeface="Calibri"/>
                <a:cs typeface="Times New Roman"/>
              </a:rPr>
              <a:t> </a:t>
            </a:r>
            <a:r>
              <a:rPr lang="en-US" sz="2800" dirty="0" err="1" smtClean="0">
                <a:latin typeface="Times New Roman"/>
                <a:ea typeface="Calibri"/>
                <a:cs typeface="Times New Roman"/>
              </a:rPr>
              <a:t>menggambarkan</a:t>
            </a:r>
            <a:r>
              <a:rPr lang="en-US" sz="2800" dirty="0" smtClean="0">
                <a:latin typeface="Times New Roman"/>
                <a:ea typeface="Calibri"/>
                <a:cs typeface="Times New Roman"/>
              </a:rPr>
              <a:t> </a:t>
            </a:r>
            <a:r>
              <a:rPr lang="en-US" sz="2800" dirty="0" err="1" smtClean="0">
                <a:latin typeface="Times New Roman"/>
                <a:ea typeface="Calibri"/>
                <a:cs typeface="Times New Roman"/>
              </a:rPr>
              <a:t>hal-hal</a:t>
            </a:r>
            <a:r>
              <a:rPr lang="en-US" sz="2800" dirty="0" smtClean="0">
                <a:latin typeface="Times New Roman"/>
                <a:ea typeface="Calibri"/>
                <a:cs typeface="Times New Roman"/>
              </a:rPr>
              <a:t> </a:t>
            </a:r>
            <a:r>
              <a:rPr lang="en-US" sz="2800" dirty="0" err="1" smtClean="0">
                <a:latin typeface="Times New Roman"/>
                <a:ea typeface="Calibri"/>
                <a:cs typeface="Times New Roman"/>
              </a:rPr>
              <a:t>penting</a:t>
            </a:r>
            <a:r>
              <a:rPr lang="en-US" sz="2800" dirty="0" smtClean="0">
                <a:latin typeface="Times New Roman"/>
                <a:ea typeface="Calibri"/>
                <a:cs typeface="Times New Roman"/>
              </a:rPr>
              <a:t> </a:t>
            </a:r>
            <a:r>
              <a:rPr lang="en-US" sz="2800" dirty="0" err="1" smtClean="0">
                <a:latin typeface="Times New Roman"/>
                <a:ea typeface="Calibri"/>
                <a:cs typeface="Times New Roman"/>
              </a:rPr>
              <a:t>pada</a:t>
            </a:r>
            <a:r>
              <a:rPr lang="en-US" sz="2800" dirty="0" smtClean="0">
                <a:latin typeface="Times New Roman"/>
                <a:ea typeface="Calibri"/>
                <a:cs typeface="Times New Roman"/>
              </a:rPr>
              <a:t> </a:t>
            </a:r>
            <a:r>
              <a:rPr lang="en-US" sz="2800" dirty="0" err="1" smtClean="0">
                <a:latin typeface="Times New Roman"/>
                <a:ea typeface="Calibri"/>
                <a:cs typeface="Times New Roman"/>
              </a:rPr>
              <a:t>sekelompok</a:t>
            </a:r>
            <a:r>
              <a:rPr lang="en-US" sz="2800" dirty="0" smtClean="0">
                <a:latin typeface="Times New Roman"/>
                <a:ea typeface="Calibri"/>
                <a:cs typeface="Times New Roman"/>
              </a:rPr>
              <a:t> data, </a:t>
            </a:r>
            <a:r>
              <a:rPr lang="en-US" sz="2800" dirty="0" err="1" smtClean="0">
                <a:latin typeface="Times New Roman"/>
                <a:ea typeface="Calibri"/>
                <a:cs typeface="Times New Roman"/>
              </a:rPr>
              <a:t>seperti</a:t>
            </a:r>
            <a:r>
              <a:rPr lang="en-US" sz="2800" dirty="0" smtClean="0">
                <a:latin typeface="Times New Roman"/>
                <a:ea typeface="Calibri"/>
                <a:cs typeface="Times New Roman"/>
              </a:rPr>
              <a:t> </a:t>
            </a:r>
            <a:r>
              <a:rPr lang="en-US" sz="2800" dirty="0" err="1" smtClean="0">
                <a:latin typeface="Times New Roman"/>
                <a:ea typeface="Calibri"/>
                <a:cs typeface="Times New Roman"/>
              </a:rPr>
              <a:t>berapa</a:t>
            </a:r>
            <a:r>
              <a:rPr lang="en-US" sz="2800" dirty="0" smtClean="0">
                <a:latin typeface="Times New Roman"/>
                <a:ea typeface="Calibri"/>
                <a:cs typeface="Times New Roman"/>
              </a:rPr>
              <a:t> rata-</a:t>
            </a:r>
            <a:r>
              <a:rPr lang="en-US" sz="2800" dirty="0" err="1" smtClean="0">
                <a:latin typeface="Times New Roman"/>
                <a:ea typeface="Calibri"/>
                <a:cs typeface="Times New Roman"/>
              </a:rPr>
              <a:t>ratanya</a:t>
            </a:r>
            <a:r>
              <a:rPr lang="en-US" sz="2800" dirty="0" smtClean="0">
                <a:latin typeface="Times New Roman"/>
                <a:ea typeface="Calibri"/>
                <a:cs typeface="Times New Roman"/>
              </a:rPr>
              <a:t>, </a:t>
            </a:r>
            <a:r>
              <a:rPr lang="en-US" sz="2800" dirty="0" err="1" smtClean="0">
                <a:latin typeface="Times New Roman"/>
                <a:ea typeface="Calibri"/>
                <a:cs typeface="Times New Roman"/>
              </a:rPr>
              <a:t>variasi</a:t>
            </a:r>
            <a:r>
              <a:rPr lang="en-US" sz="2800" dirty="0" smtClean="0">
                <a:latin typeface="Times New Roman"/>
                <a:ea typeface="Calibri"/>
                <a:cs typeface="Times New Roman"/>
              </a:rPr>
              <a:t> data </a:t>
            </a:r>
            <a:r>
              <a:rPr lang="en-US" sz="2800" dirty="0" err="1" smtClean="0">
                <a:latin typeface="Times New Roman"/>
                <a:ea typeface="Calibri"/>
                <a:cs typeface="Times New Roman"/>
              </a:rPr>
              <a:t>dan</a:t>
            </a:r>
            <a:r>
              <a:rPr lang="en-US" sz="2800" dirty="0" smtClean="0">
                <a:latin typeface="Times New Roman"/>
                <a:ea typeface="Calibri"/>
                <a:cs typeface="Times New Roman"/>
              </a:rPr>
              <a:t> </a:t>
            </a:r>
            <a:r>
              <a:rPr lang="en-US" sz="2800" dirty="0" err="1" smtClean="0">
                <a:latin typeface="Times New Roman"/>
                <a:ea typeface="Calibri"/>
                <a:cs typeface="Times New Roman"/>
              </a:rPr>
              <a:t>sebagainya</a:t>
            </a:r>
            <a:r>
              <a:rPr lang="en-US" sz="2800" dirty="0" smtClean="0">
                <a:latin typeface="Times New Roman"/>
                <a:ea typeface="Calibri"/>
                <a:cs typeface="Times New Roman"/>
              </a:rPr>
              <a:t>.</a:t>
            </a:r>
            <a:endParaRPr lang="en-US" sz="2800" dirty="0" smtClean="0">
              <a:ea typeface="Calibri"/>
              <a:cs typeface="Times New Roman"/>
            </a:endParaRPr>
          </a:p>
          <a:p>
            <a:pPr marL="446088" indent="-446088" algn="just" fontAlgn="auto">
              <a:lnSpc>
                <a:spcPct val="150000"/>
              </a:lnSpc>
              <a:spcBef>
                <a:spcPts val="0"/>
              </a:spcBef>
              <a:spcAft>
                <a:spcPts val="600"/>
              </a:spcAft>
              <a:buFont typeface="+mj-lt"/>
              <a:buAutoNum type="arabicPeriod"/>
              <a:tabLst>
                <a:tab pos="457200" algn="l"/>
              </a:tabLst>
              <a:defRPr/>
            </a:pPr>
            <a:r>
              <a:rPr lang="en-US" sz="2800" b="1" dirty="0" err="1" smtClean="0">
                <a:latin typeface="Times New Roman"/>
                <a:ea typeface="Calibri"/>
                <a:cs typeface="Times New Roman"/>
              </a:rPr>
              <a:t>Statistik</a:t>
            </a:r>
            <a:r>
              <a:rPr lang="en-US" sz="2800" b="1" dirty="0" smtClean="0">
                <a:latin typeface="Times New Roman"/>
                <a:ea typeface="Calibri"/>
                <a:cs typeface="Times New Roman"/>
              </a:rPr>
              <a:t> </a:t>
            </a:r>
            <a:r>
              <a:rPr lang="en-US" sz="2800" b="1" dirty="0" err="1" smtClean="0">
                <a:latin typeface="Times New Roman"/>
                <a:ea typeface="Calibri"/>
                <a:cs typeface="Times New Roman"/>
              </a:rPr>
              <a:t>inferensi</a:t>
            </a:r>
            <a:r>
              <a:rPr lang="en-US" sz="2800" dirty="0" smtClean="0">
                <a:latin typeface="Times New Roman"/>
                <a:ea typeface="Calibri"/>
                <a:cs typeface="Times New Roman"/>
              </a:rPr>
              <a:t>, yang </a:t>
            </a:r>
            <a:r>
              <a:rPr lang="en-US" sz="2800" dirty="0" err="1" smtClean="0">
                <a:latin typeface="Times New Roman"/>
                <a:ea typeface="Calibri"/>
                <a:cs typeface="Times New Roman"/>
              </a:rPr>
              <a:t>berkaitan</a:t>
            </a:r>
            <a:r>
              <a:rPr lang="en-US" sz="2800" dirty="0" smtClean="0">
                <a:latin typeface="Times New Roman"/>
                <a:ea typeface="Calibri"/>
                <a:cs typeface="Times New Roman"/>
              </a:rPr>
              <a:t> </a:t>
            </a:r>
            <a:r>
              <a:rPr lang="en-US" sz="2800" dirty="0" err="1" smtClean="0">
                <a:latin typeface="Times New Roman"/>
                <a:ea typeface="Calibri"/>
                <a:cs typeface="Times New Roman"/>
              </a:rPr>
              <a:t>dengan</a:t>
            </a:r>
            <a:r>
              <a:rPr lang="en-US" sz="2800" dirty="0" smtClean="0">
                <a:latin typeface="Times New Roman"/>
                <a:ea typeface="Calibri"/>
                <a:cs typeface="Times New Roman"/>
              </a:rPr>
              <a:t> </a:t>
            </a:r>
            <a:r>
              <a:rPr lang="en-US" sz="2800" dirty="0" err="1" smtClean="0">
                <a:latin typeface="Times New Roman"/>
                <a:ea typeface="Calibri"/>
                <a:cs typeface="Times New Roman"/>
              </a:rPr>
              <a:t>pengambilan</a:t>
            </a:r>
            <a:r>
              <a:rPr lang="en-US" sz="2800" dirty="0" smtClean="0">
                <a:latin typeface="Times New Roman"/>
                <a:ea typeface="Calibri"/>
                <a:cs typeface="Times New Roman"/>
              </a:rPr>
              <a:t> </a:t>
            </a:r>
            <a:r>
              <a:rPr lang="en-US" sz="2800" dirty="0" err="1" smtClean="0">
                <a:latin typeface="Times New Roman"/>
                <a:ea typeface="Calibri"/>
                <a:cs typeface="Times New Roman"/>
              </a:rPr>
              <a:t>keputusan</a:t>
            </a:r>
            <a:r>
              <a:rPr lang="en-US" sz="2800" dirty="0" smtClean="0">
                <a:latin typeface="Times New Roman"/>
                <a:ea typeface="Calibri"/>
                <a:cs typeface="Times New Roman"/>
              </a:rPr>
              <a:t> </a:t>
            </a:r>
            <a:r>
              <a:rPr lang="en-US" sz="2800" dirty="0" err="1" smtClean="0">
                <a:latin typeface="Times New Roman"/>
                <a:ea typeface="Calibri"/>
                <a:cs typeface="Times New Roman"/>
              </a:rPr>
              <a:t>dari</a:t>
            </a:r>
            <a:r>
              <a:rPr lang="en-US" sz="2800" dirty="0" smtClean="0">
                <a:latin typeface="Times New Roman"/>
                <a:ea typeface="Calibri"/>
                <a:cs typeface="Times New Roman"/>
              </a:rPr>
              <a:t> data yang </a:t>
            </a:r>
            <a:r>
              <a:rPr lang="en-US" sz="2800" dirty="0" err="1" smtClean="0">
                <a:latin typeface="Times New Roman"/>
                <a:ea typeface="Calibri"/>
                <a:cs typeface="Times New Roman"/>
              </a:rPr>
              <a:t>telah</a:t>
            </a:r>
            <a:r>
              <a:rPr lang="en-US" sz="2800" dirty="0" smtClean="0">
                <a:latin typeface="Times New Roman"/>
                <a:ea typeface="Calibri"/>
                <a:cs typeface="Times New Roman"/>
              </a:rPr>
              <a:t> </a:t>
            </a:r>
            <a:r>
              <a:rPr lang="en-US" sz="2800" dirty="0" err="1" smtClean="0">
                <a:latin typeface="Times New Roman"/>
                <a:ea typeface="Calibri"/>
                <a:cs typeface="Times New Roman"/>
              </a:rPr>
              <a:t>dicatat</a:t>
            </a:r>
            <a:r>
              <a:rPr lang="en-US" sz="2800" dirty="0" smtClean="0">
                <a:latin typeface="Times New Roman"/>
                <a:ea typeface="Calibri"/>
                <a:cs typeface="Times New Roman"/>
              </a:rPr>
              <a:t> </a:t>
            </a:r>
            <a:r>
              <a:rPr lang="en-US" sz="2800" dirty="0" err="1" smtClean="0">
                <a:latin typeface="Times New Roman"/>
                <a:ea typeface="Calibri"/>
                <a:cs typeface="Times New Roman"/>
              </a:rPr>
              <a:t>dan</a:t>
            </a:r>
            <a:r>
              <a:rPr lang="en-US" sz="2800" dirty="0" smtClean="0">
                <a:latin typeface="Times New Roman"/>
                <a:ea typeface="Calibri"/>
                <a:cs typeface="Times New Roman"/>
              </a:rPr>
              <a:t> </a:t>
            </a:r>
            <a:r>
              <a:rPr lang="en-US" sz="2800" dirty="0" err="1" smtClean="0">
                <a:latin typeface="Times New Roman"/>
                <a:ea typeface="Calibri"/>
                <a:cs typeface="Times New Roman"/>
              </a:rPr>
              <a:t>diringkas</a:t>
            </a:r>
            <a:r>
              <a:rPr lang="en-US" sz="2800" dirty="0" smtClean="0">
                <a:latin typeface="Times New Roman"/>
                <a:ea typeface="Calibri"/>
                <a:cs typeface="Times New Roman"/>
              </a:rPr>
              <a:t> </a:t>
            </a:r>
            <a:r>
              <a:rPr lang="en-US" sz="2800" dirty="0" err="1" smtClean="0">
                <a:latin typeface="Times New Roman"/>
                <a:ea typeface="Calibri"/>
                <a:cs typeface="Times New Roman"/>
              </a:rPr>
              <a:t>tersebut</a:t>
            </a:r>
            <a:r>
              <a:rPr lang="en-US" sz="2800" dirty="0" smtClean="0">
                <a:latin typeface="Times New Roman"/>
                <a:ea typeface="Calibri"/>
                <a:cs typeface="Times New Roman"/>
              </a:rPr>
              <a:t>.</a:t>
            </a:r>
            <a:endParaRPr lang="en-US" sz="2800" dirty="0" smtClean="0">
              <a:ea typeface="Calibri"/>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Times New Roman"/>
                <a:ea typeface="Calibri"/>
                <a:cs typeface="Times New Roman"/>
              </a:rPr>
              <a:t>Statistik</a:t>
            </a:r>
            <a:r>
              <a:rPr lang="en-US" sz="4000" dirty="0" smtClean="0">
                <a:latin typeface="Times New Roman"/>
                <a:ea typeface="Calibri"/>
                <a:cs typeface="Times New Roman"/>
              </a:rPr>
              <a:t> </a:t>
            </a:r>
            <a:r>
              <a:rPr lang="en-US" sz="4000" dirty="0" err="1" smtClean="0">
                <a:latin typeface="Times New Roman"/>
                <a:ea typeface="Calibri"/>
                <a:cs typeface="Times New Roman"/>
              </a:rPr>
              <a:t>Inferensi</a:t>
            </a:r>
            <a:endParaRPr lang="id-ID" sz="4000" dirty="0"/>
          </a:p>
        </p:txBody>
      </p:sp>
      <p:sp>
        <p:nvSpPr>
          <p:cNvPr id="3" name="Content Placeholder 2"/>
          <p:cNvSpPr>
            <a:spLocks noGrp="1"/>
          </p:cNvSpPr>
          <p:nvPr>
            <p:ph idx="1"/>
          </p:nvPr>
        </p:nvSpPr>
        <p:spPr/>
        <p:txBody>
          <a:bodyPr/>
          <a:lstStyle/>
          <a:p>
            <a:pPr marL="257175" indent="-257175" algn="just">
              <a:spcAft>
                <a:spcPts val="600"/>
              </a:spcAft>
              <a:buFont typeface="Wingdings" pitchFamily="2" charset="2"/>
              <a:buChar char="ü"/>
            </a:pPr>
            <a:r>
              <a:rPr lang="en-US" sz="2800" dirty="0" err="1" smtClean="0">
                <a:latin typeface="Times New Roman"/>
                <a:ea typeface="Calibri"/>
                <a:cs typeface="Times New Roman"/>
              </a:rPr>
              <a:t>Dalam</a:t>
            </a:r>
            <a:r>
              <a:rPr lang="en-US" sz="2800" dirty="0" smtClean="0">
                <a:latin typeface="Times New Roman"/>
                <a:ea typeface="Calibri"/>
                <a:cs typeface="Times New Roman"/>
              </a:rPr>
              <a:t> </a:t>
            </a:r>
            <a:r>
              <a:rPr lang="en-US" sz="2800" dirty="0" err="1" smtClean="0">
                <a:latin typeface="Times New Roman"/>
                <a:ea typeface="Calibri"/>
                <a:cs typeface="Times New Roman"/>
              </a:rPr>
              <a:t>praktek</a:t>
            </a:r>
            <a:r>
              <a:rPr lang="en-US" sz="2800" dirty="0" smtClean="0">
                <a:latin typeface="Times New Roman"/>
                <a:ea typeface="Calibri"/>
                <a:cs typeface="Times New Roman"/>
              </a:rPr>
              <a:t>, </a:t>
            </a:r>
            <a:r>
              <a:rPr lang="en-US" sz="2800" dirty="0" err="1" smtClean="0">
                <a:latin typeface="Times New Roman"/>
                <a:ea typeface="Calibri"/>
                <a:cs typeface="Times New Roman"/>
              </a:rPr>
              <a:t>statistik</a:t>
            </a:r>
            <a:r>
              <a:rPr lang="en-US" sz="2800" dirty="0" smtClean="0">
                <a:latin typeface="Times New Roman"/>
                <a:ea typeface="Calibri"/>
                <a:cs typeface="Times New Roman"/>
              </a:rPr>
              <a:t> </a:t>
            </a:r>
            <a:r>
              <a:rPr lang="en-US" sz="2800" dirty="0" err="1" smtClean="0">
                <a:latin typeface="Times New Roman"/>
                <a:ea typeface="Calibri"/>
                <a:cs typeface="Times New Roman"/>
              </a:rPr>
              <a:t>inferensi</a:t>
            </a:r>
            <a:r>
              <a:rPr lang="en-US" sz="2800" dirty="0" smtClean="0">
                <a:latin typeface="Times New Roman"/>
                <a:ea typeface="Calibri"/>
                <a:cs typeface="Times New Roman"/>
              </a:rPr>
              <a:t> </a:t>
            </a:r>
            <a:r>
              <a:rPr lang="en-US" sz="2800" dirty="0" err="1" smtClean="0">
                <a:latin typeface="Times New Roman"/>
                <a:ea typeface="Calibri"/>
                <a:cs typeface="Times New Roman"/>
              </a:rPr>
              <a:t>dapat</a:t>
            </a:r>
            <a:r>
              <a:rPr lang="en-US" sz="2800" dirty="0" smtClean="0">
                <a:latin typeface="Times New Roman"/>
                <a:ea typeface="Calibri"/>
                <a:cs typeface="Times New Roman"/>
              </a:rPr>
              <a:t> </a:t>
            </a:r>
            <a:r>
              <a:rPr lang="en-US" sz="2800" dirty="0" err="1" smtClean="0">
                <a:latin typeface="Times New Roman"/>
                <a:ea typeface="Calibri"/>
                <a:cs typeface="Times New Roman"/>
              </a:rPr>
              <a:t>dilakukan</a:t>
            </a:r>
            <a:r>
              <a:rPr lang="en-US" sz="2800" dirty="0" smtClean="0">
                <a:latin typeface="Times New Roman"/>
                <a:ea typeface="Calibri"/>
                <a:cs typeface="Times New Roman"/>
              </a:rPr>
              <a:t> </a:t>
            </a:r>
            <a:r>
              <a:rPr lang="en-US" sz="2800" dirty="0" err="1" smtClean="0">
                <a:latin typeface="Times New Roman"/>
                <a:ea typeface="Calibri"/>
                <a:cs typeface="Times New Roman"/>
              </a:rPr>
              <a:t>dengan</a:t>
            </a:r>
            <a:r>
              <a:rPr lang="en-US" sz="2800" dirty="0" smtClean="0">
                <a:latin typeface="Times New Roman"/>
                <a:ea typeface="Calibri"/>
                <a:cs typeface="Times New Roman"/>
              </a:rPr>
              <a:t> </a:t>
            </a:r>
            <a:r>
              <a:rPr lang="en-US" sz="2800" dirty="0" err="1" smtClean="0">
                <a:latin typeface="Times New Roman"/>
                <a:ea typeface="Calibri"/>
                <a:cs typeface="Times New Roman"/>
              </a:rPr>
              <a:t>metode</a:t>
            </a:r>
            <a:r>
              <a:rPr lang="en-US" sz="2800" dirty="0" smtClean="0">
                <a:latin typeface="Times New Roman"/>
                <a:ea typeface="Calibri"/>
                <a:cs typeface="Times New Roman"/>
              </a:rPr>
              <a:t> </a:t>
            </a:r>
            <a:r>
              <a:rPr lang="en-US" sz="2800" dirty="0" err="1" smtClean="0">
                <a:latin typeface="Times New Roman"/>
                <a:ea typeface="Calibri"/>
                <a:cs typeface="Times New Roman"/>
              </a:rPr>
              <a:t>parametri</a:t>
            </a:r>
            <a:r>
              <a:rPr lang="id-ID" sz="2800" dirty="0" smtClean="0">
                <a:latin typeface="Times New Roman"/>
                <a:ea typeface="Calibri"/>
                <a:cs typeface="Times New Roman"/>
              </a:rPr>
              <a:t>k</a:t>
            </a:r>
            <a:r>
              <a:rPr lang="en-US" sz="2800" dirty="0" smtClean="0">
                <a:latin typeface="Times New Roman"/>
                <a:ea typeface="Calibri"/>
                <a:cs typeface="Times New Roman"/>
              </a:rPr>
              <a:t> </a:t>
            </a:r>
            <a:r>
              <a:rPr lang="en-US" sz="2800" dirty="0" err="1" smtClean="0">
                <a:latin typeface="Times New Roman"/>
                <a:ea typeface="Calibri"/>
                <a:cs typeface="Times New Roman"/>
              </a:rPr>
              <a:t>ataupun</a:t>
            </a:r>
            <a:r>
              <a:rPr lang="en-US" sz="2800" dirty="0" smtClean="0">
                <a:latin typeface="Times New Roman"/>
                <a:ea typeface="Calibri"/>
                <a:cs typeface="Times New Roman"/>
              </a:rPr>
              <a:t> </a:t>
            </a:r>
            <a:r>
              <a:rPr lang="en-US" sz="2800" dirty="0" err="1" smtClean="0">
                <a:latin typeface="Times New Roman"/>
                <a:ea typeface="Calibri"/>
                <a:cs typeface="Times New Roman"/>
              </a:rPr>
              <a:t>metode</a:t>
            </a:r>
            <a:r>
              <a:rPr lang="en-US" sz="2800" dirty="0" smtClean="0">
                <a:latin typeface="Times New Roman"/>
                <a:ea typeface="Calibri"/>
                <a:cs typeface="Times New Roman"/>
              </a:rPr>
              <a:t> non </a:t>
            </a:r>
            <a:r>
              <a:rPr lang="en-US" sz="2800" dirty="0" err="1" smtClean="0">
                <a:latin typeface="Times New Roman"/>
                <a:ea typeface="Calibri"/>
                <a:cs typeface="Times New Roman"/>
              </a:rPr>
              <a:t>parametrik</a:t>
            </a:r>
            <a:r>
              <a:rPr lang="en-US" sz="2800" dirty="0" smtClean="0">
                <a:latin typeface="Times New Roman"/>
                <a:ea typeface="Calibri"/>
                <a:cs typeface="Times New Roman"/>
              </a:rPr>
              <a:t>. </a:t>
            </a:r>
            <a:endParaRPr lang="id-ID" sz="2800" dirty="0" smtClean="0">
              <a:latin typeface="Times New Roman"/>
              <a:ea typeface="Calibri"/>
              <a:cs typeface="Times New Roman"/>
            </a:endParaRPr>
          </a:p>
          <a:p>
            <a:pPr marL="257175" indent="-257175" algn="just">
              <a:spcAft>
                <a:spcPts val="600"/>
              </a:spcAft>
              <a:buFont typeface="Wingdings" pitchFamily="2" charset="2"/>
              <a:buChar char="ü"/>
            </a:pPr>
            <a:r>
              <a:rPr lang="id-ID" sz="2800" dirty="0" smtClean="0">
                <a:latin typeface="Times New Roman"/>
                <a:ea typeface="Calibri"/>
                <a:cs typeface="Times New Roman"/>
              </a:rPr>
              <a:t>Dalam s</a:t>
            </a:r>
            <a:r>
              <a:rPr lang="en-US" sz="2800" dirty="0" err="1" smtClean="0">
                <a:latin typeface="Times New Roman"/>
                <a:ea typeface="Calibri"/>
                <a:cs typeface="Times New Roman"/>
              </a:rPr>
              <a:t>tatistik</a:t>
            </a:r>
            <a:r>
              <a:rPr lang="en-US" sz="2800" dirty="0" smtClean="0">
                <a:latin typeface="Times New Roman"/>
                <a:ea typeface="Calibri"/>
                <a:cs typeface="Times New Roman"/>
              </a:rPr>
              <a:t> </a:t>
            </a:r>
            <a:r>
              <a:rPr lang="en-US" sz="2800" dirty="0" smtClean="0">
                <a:latin typeface="Times New Roman"/>
                <a:ea typeface="Calibri"/>
                <a:cs typeface="Times New Roman"/>
              </a:rPr>
              <a:t>non </a:t>
            </a:r>
            <a:r>
              <a:rPr lang="en-US" sz="2800" dirty="0" err="1" smtClean="0">
                <a:latin typeface="Times New Roman"/>
                <a:ea typeface="Calibri"/>
                <a:cs typeface="Times New Roman"/>
              </a:rPr>
              <a:t>parametri</a:t>
            </a:r>
            <a:r>
              <a:rPr lang="id-ID" sz="2800" dirty="0" smtClean="0">
                <a:latin typeface="Times New Roman"/>
                <a:ea typeface="Calibri"/>
                <a:cs typeface="Times New Roman"/>
              </a:rPr>
              <a:t>k kita harus cermat</a:t>
            </a:r>
            <a:r>
              <a:rPr lang="en-US" sz="2800" dirty="0" smtClean="0">
                <a:latin typeface="Times New Roman"/>
                <a:ea typeface="Calibri"/>
                <a:cs typeface="Times New Roman"/>
              </a:rPr>
              <a:t> </a:t>
            </a:r>
            <a:r>
              <a:rPr lang="en-US" sz="2800" dirty="0" smtClean="0">
                <a:latin typeface="Times New Roman"/>
                <a:ea typeface="Calibri"/>
                <a:cs typeface="Times New Roman"/>
              </a:rPr>
              <a:t>agar </a:t>
            </a:r>
            <a:r>
              <a:rPr lang="en-US" sz="2800" dirty="0" err="1" smtClean="0">
                <a:latin typeface="Times New Roman"/>
                <a:ea typeface="Calibri"/>
                <a:cs typeface="Times New Roman"/>
              </a:rPr>
              <a:t>tidak</a:t>
            </a:r>
            <a:r>
              <a:rPr lang="en-US" sz="2800" dirty="0" smtClean="0">
                <a:latin typeface="Times New Roman"/>
                <a:ea typeface="Calibri"/>
                <a:cs typeface="Times New Roman"/>
              </a:rPr>
              <a:t> </a:t>
            </a:r>
            <a:r>
              <a:rPr lang="en-US" sz="2800" dirty="0" err="1" smtClean="0">
                <a:latin typeface="Times New Roman"/>
                <a:ea typeface="Calibri"/>
                <a:cs typeface="Times New Roman"/>
              </a:rPr>
              <a:t>terjadi</a:t>
            </a:r>
            <a:r>
              <a:rPr lang="en-US" sz="2800" dirty="0" smtClean="0">
                <a:latin typeface="Times New Roman"/>
                <a:ea typeface="Calibri"/>
                <a:cs typeface="Times New Roman"/>
              </a:rPr>
              <a:t> </a:t>
            </a:r>
            <a:r>
              <a:rPr lang="en-US" sz="2800" dirty="0" err="1" smtClean="0">
                <a:latin typeface="Times New Roman"/>
                <a:ea typeface="Calibri"/>
                <a:cs typeface="Times New Roman"/>
              </a:rPr>
              <a:t>kesalahan</a:t>
            </a:r>
            <a:r>
              <a:rPr lang="en-US" sz="2800" dirty="0" smtClean="0">
                <a:latin typeface="Times New Roman"/>
                <a:ea typeface="Calibri"/>
                <a:cs typeface="Times New Roman"/>
              </a:rPr>
              <a:t> </a:t>
            </a:r>
            <a:r>
              <a:rPr lang="en-US" sz="2800" dirty="0" err="1" smtClean="0">
                <a:latin typeface="Times New Roman"/>
                <a:ea typeface="Calibri"/>
                <a:cs typeface="Times New Roman"/>
              </a:rPr>
              <a:t>dalam</a:t>
            </a:r>
            <a:r>
              <a:rPr lang="en-US" sz="2800" dirty="0" smtClean="0">
                <a:latin typeface="Times New Roman"/>
                <a:ea typeface="Calibri"/>
                <a:cs typeface="Times New Roman"/>
              </a:rPr>
              <a:t> </a:t>
            </a:r>
            <a:r>
              <a:rPr lang="en-US" sz="2800" dirty="0" err="1" smtClean="0">
                <a:latin typeface="Times New Roman"/>
                <a:ea typeface="Calibri"/>
                <a:cs typeface="Times New Roman"/>
              </a:rPr>
              <a:t>memilih</a:t>
            </a:r>
            <a:r>
              <a:rPr lang="en-US" sz="2800" dirty="0" smtClean="0">
                <a:latin typeface="Times New Roman"/>
                <a:ea typeface="Calibri"/>
                <a:cs typeface="Times New Roman"/>
              </a:rPr>
              <a:t> </a:t>
            </a:r>
            <a:r>
              <a:rPr lang="en-US" sz="2800" dirty="0" err="1" smtClean="0">
                <a:latin typeface="Times New Roman"/>
                <a:ea typeface="Calibri"/>
                <a:cs typeface="Times New Roman"/>
              </a:rPr>
              <a:t>metode</a:t>
            </a:r>
            <a:r>
              <a:rPr lang="en-US" sz="2800" dirty="0" smtClean="0">
                <a:latin typeface="Times New Roman"/>
                <a:ea typeface="Calibri"/>
                <a:cs typeface="Times New Roman"/>
              </a:rPr>
              <a:t> </a:t>
            </a:r>
            <a:r>
              <a:rPr lang="en-US" sz="2800" dirty="0" err="1" smtClean="0">
                <a:latin typeface="Times New Roman"/>
                <a:ea typeface="Calibri"/>
                <a:cs typeface="Times New Roman"/>
              </a:rPr>
              <a:t>statistik</a:t>
            </a:r>
            <a:r>
              <a:rPr lang="en-US" sz="2800" dirty="0" smtClean="0">
                <a:latin typeface="Times New Roman"/>
                <a:ea typeface="Calibri"/>
                <a:cs typeface="Times New Roman"/>
              </a:rPr>
              <a:t> yang </a:t>
            </a:r>
            <a:r>
              <a:rPr lang="en-US" sz="2800" dirty="0" err="1" smtClean="0">
                <a:latin typeface="Times New Roman"/>
                <a:ea typeface="Calibri"/>
                <a:cs typeface="Times New Roman"/>
              </a:rPr>
              <a:t>akan</a:t>
            </a:r>
            <a:r>
              <a:rPr lang="en-US" sz="2800" dirty="0" smtClean="0">
                <a:latin typeface="Times New Roman"/>
                <a:ea typeface="Calibri"/>
                <a:cs typeface="Times New Roman"/>
              </a:rPr>
              <a:t> </a:t>
            </a:r>
            <a:r>
              <a:rPr lang="en-US" sz="2800" dirty="0" err="1" smtClean="0">
                <a:latin typeface="Times New Roman"/>
                <a:ea typeface="Calibri"/>
                <a:cs typeface="Times New Roman"/>
              </a:rPr>
              <a:t>digunakan</a:t>
            </a:r>
            <a:r>
              <a:rPr lang="en-US" sz="2800" dirty="0" smtClean="0">
                <a:latin typeface="Times New Roman"/>
                <a:ea typeface="Calibri"/>
                <a:cs typeface="Times New Roman"/>
              </a:rPr>
              <a:t> </a:t>
            </a:r>
            <a:r>
              <a:rPr lang="en-US" sz="2800" dirty="0" err="1" smtClean="0">
                <a:latin typeface="Times New Roman"/>
                <a:ea typeface="Calibri"/>
                <a:cs typeface="Times New Roman"/>
              </a:rPr>
              <a:t>untuk</a:t>
            </a:r>
            <a:r>
              <a:rPr lang="en-US" sz="2800" dirty="0" smtClean="0">
                <a:latin typeface="Times New Roman"/>
                <a:ea typeface="Calibri"/>
                <a:cs typeface="Times New Roman"/>
              </a:rPr>
              <a:t> </a:t>
            </a:r>
            <a:r>
              <a:rPr lang="en-US" sz="2800" dirty="0" err="1" smtClean="0">
                <a:latin typeface="Times New Roman"/>
                <a:ea typeface="Calibri"/>
                <a:cs typeface="Times New Roman"/>
              </a:rPr>
              <a:t>kegiatan</a:t>
            </a:r>
            <a:r>
              <a:rPr lang="en-US" sz="2800" dirty="0" smtClean="0">
                <a:latin typeface="Times New Roman"/>
                <a:ea typeface="Calibri"/>
                <a:cs typeface="Times New Roman"/>
              </a:rPr>
              <a:t> </a:t>
            </a:r>
            <a:r>
              <a:rPr lang="en-US" sz="2800" dirty="0" err="1" smtClean="0">
                <a:latin typeface="Times New Roman"/>
                <a:ea typeface="Calibri"/>
                <a:cs typeface="Times New Roman"/>
              </a:rPr>
              <a:t>inferensi</a:t>
            </a:r>
            <a:r>
              <a:rPr lang="en-US" sz="2800" dirty="0" smtClean="0">
                <a:latin typeface="Times New Roman"/>
                <a:ea typeface="Calibri"/>
                <a:cs typeface="Times New Roman"/>
              </a:rPr>
              <a:t>. </a:t>
            </a:r>
            <a:endParaRPr lang="id-ID" sz="2800" dirty="0" smtClean="0">
              <a:latin typeface="Times New Roman"/>
              <a:ea typeface="Calibri"/>
              <a:cs typeface="Times New Roman"/>
            </a:endParaRPr>
          </a:p>
          <a:p>
            <a:pPr marL="257175" indent="-257175" algn="just">
              <a:spcAft>
                <a:spcPts val="600"/>
              </a:spcAft>
              <a:buFont typeface="Wingdings" pitchFamily="2" charset="2"/>
              <a:buChar char="ü"/>
            </a:pPr>
            <a:r>
              <a:rPr lang="en-US" sz="2800" dirty="0" smtClean="0">
                <a:latin typeface="Times New Roman"/>
                <a:ea typeface="Calibri"/>
                <a:cs typeface="Times New Roman"/>
              </a:rPr>
              <a:t>Hal </a:t>
            </a:r>
            <a:r>
              <a:rPr lang="en-US" sz="2800" dirty="0" err="1" smtClean="0">
                <a:latin typeface="Times New Roman"/>
                <a:ea typeface="Calibri"/>
                <a:cs typeface="Times New Roman"/>
              </a:rPr>
              <a:t>ini</a:t>
            </a:r>
            <a:r>
              <a:rPr lang="en-US" sz="2800" dirty="0" smtClean="0">
                <a:latin typeface="Times New Roman"/>
                <a:ea typeface="Calibri"/>
                <a:cs typeface="Times New Roman"/>
              </a:rPr>
              <a:t> </a:t>
            </a:r>
            <a:r>
              <a:rPr lang="en-US" sz="2800" dirty="0" err="1" smtClean="0">
                <a:latin typeface="Times New Roman"/>
                <a:ea typeface="Calibri"/>
                <a:cs typeface="Times New Roman"/>
              </a:rPr>
              <a:t>disebabkan</a:t>
            </a:r>
            <a:r>
              <a:rPr lang="en-US" sz="2800" dirty="0" smtClean="0">
                <a:latin typeface="Times New Roman"/>
                <a:ea typeface="Calibri"/>
                <a:cs typeface="Times New Roman"/>
              </a:rPr>
              <a:t> </a:t>
            </a:r>
            <a:r>
              <a:rPr lang="en-US" sz="2800" dirty="0" err="1" smtClean="0">
                <a:latin typeface="Times New Roman"/>
                <a:ea typeface="Calibri"/>
                <a:cs typeface="Times New Roman"/>
              </a:rPr>
              <a:t>ada</a:t>
            </a:r>
            <a:r>
              <a:rPr lang="en-US" sz="2800" dirty="0" smtClean="0">
                <a:latin typeface="Times New Roman"/>
                <a:ea typeface="Calibri"/>
                <a:cs typeface="Times New Roman"/>
              </a:rPr>
              <a:t> data-data </a:t>
            </a:r>
            <a:r>
              <a:rPr lang="en-US" sz="2800" dirty="0" err="1" smtClean="0">
                <a:latin typeface="Times New Roman"/>
                <a:ea typeface="Calibri"/>
                <a:cs typeface="Times New Roman"/>
              </a:rPr>
              <a:t>dengan</a:t>
            </a:r>
            <a:r>
              <a:rPr lang="en-US" sz="2800" dirty="0" smtClean="0">
                <a:latin typeface="Times New Roman"/>
                <a:ea typeface="Calibri"/>
                <a:cs typeface="Times New Roman"/>
              </a:rPr>
              <a:t> </a:t>
            </a:r>
            <a:r>
              <a:rPr lang="en-US" sz="2800" dirty="0" err="1" smtClean="0">
                <a:latin typeface="Times New Roman"/>
                <a:ea typeface="Calibri"/>
                <a:cs typeface="Times New Roman"/>
              </a:rPr>
              <a:t>ciri</a:t>
            </a:r>
            <a:r>
              <a:rPr lang="en-US" sz="2800" dirty="0" smtClean="0">
                <a:latin typeface="Times New Roman"/>
                <a:ea typeface="Calibri"/>
                <a:cs typeface="Times New Roman"/>
              </a:rPr>
              <a:t> </a:t>
            </a:r>
            <a:r>
              <a:rPr lang="en-US" sz="2800" dirty="0" err="1" smtClean="0">
                <a:latin typeface="Times New Roman"/>
                <a:ea typeface="Calibri"/>
                <a:cs typeface="Times New Roman"/>
              </a:rPr>
              <a:t>tertentu</a:t>
            </a:r>
            <a:r>
              <a:rPr lang="en-US" sz="2800" dirty="0" smtClean="0">
                <a:latin typeface="Times New Roman"/>
                <a:ea typeface="Calibri"/>
                <a:cs typeface="Times New Roman"/>
              </a:rPr>
              <a:t> yang </a:t>
            </a:r>
            <a:r>
              <a:rPr lang="en-US" sz="2800" dirty="0" err="1" smtClean="0">
                <a:latin typeface="Times New Roman"/>
                <a:ea typeface="Calibri"/>
                <a:cs typeface="Times New Roman"/>
              </a:rPr>
              <a:t>tidak</a:t>
            </a:r>
            <a:r>
              <a:rPr lang="en-US" sz="2800" dirty="0" smtClean="0">
                <a:latin typeface="Times New Roman"/>
                <a:ea typeface="Calibri"/>
                <a:cs typeface="Times New Roman"/>
              </a:rPr>
              <a:t> </a:t>
            </a:r>
            <a:r>
              <a:rPr lang="en-US" sz="2800" dirty="0" err="1" smtClean="0">
                <a:latin typeface="Times New Roman"/>
                <a:ea typeface="Calibri"/>
                <a:cs typeface="Times New Roman"/>
              </a:rPr>
              <a:t>bisa</a:t>
            </a:r>
            <a:r>
              <a:rPr lang="en-US" sz="2800" dirty="0" smtClean="0">
                <a:latin typeface="Times New Roman"/>
                <a:ea typeface="Calibri"/>
                <a:cs typeface="Times New Roman"/>
              </a:rPr>
              <a:t> </a:t>
            </a:r>
            <a:r>
              <a:rPr lang="en-US" sz="2800" dirty="0" err="1" smtClean="0">
                <a:latin typeface="Times New Roman"/>
                <a:ea typeface="Calibri"/>
                <a:cs typeface="Times New Roman"/>
              </a:rPr>
              <a:t>memenuhi</a:t>
            </a:r>
            <a:r>
              <a:rPr lang="en-US" sz="2800" dirty="0" smtClean="0">
                <a:latin typeface="Times New Roman"/>
                <a:ea typeface="Calibri"/>
                <a:cs typeface="Times New Roman"/>
              </a:rPr>
              <a:t> </a:t>
            </a:r>
            <a:r>
              <a:rPr lang="en-US" sz="2800" dirty="0" err="1" smtClean="0">
                <a:latin typeface="Times New Roman"/>
                <a:ea typeface="Calibri"/>
                <a:cs typeface="Times New Roman"/>
              </a:rPr>
              <a:t>asumsi-asumsi</a:t>
            </a:r>
            <a:r>
              <a:rPr lang="en-US" sz="2800" dirty="0" smtClean="0">
                <a:latin typeface="Times New Roman"/>
                <a:ea typeface="Calibri"/>
                <a:cs typeface="Times New Roman"/>
              </a:rPr>
              <a:t> </a:t>
            </a:r>
            <a:r>
              <a:rPr lang="en-US" sz="2800" dirty="0" err="1" smtClean="0">
                <a:latin typeface="Times New Roman"/>
                <a:ea typeface="Calibri"/>
                <a:cs typeface="Times New Roman"/>
              </a:rPr>
              <a:t>pada</a:t>
            </a:r>
            <a:r>
              <a:rPr lang="en-US" sz="2800" dirty="0" smtClean="0">
                <a:latin typeface="Times New Roman"/>
                <a:ea typeface="Calibri"/>
                <a:cs typeface="Times New Roman"/>
              </a:rPr>
              <a:t> </a:t>
            </a:r>
            <a:r>
              <a:rPr lang="en-US" sz="2800" dirty="0" err="1" smtClean="0">
                <a:latin typeface="Times New Roman"/>
                <a:ea typeface="Calibri"/>
                <a:cs typeface="Times New Roman"/>
              </a:rPr>
              <a:t>penggunaan</a:t>
            </a:r>
            <a:r>
              <a:rPr lang="en-US" sz="2800" dirty="0" smtClean="0">
                <a:latin typeface="Times New Roman"/>
                <a:ea typeface="Calibri"/>
                <a:cs typeface="Times New Roman"/>
              </a:rPr>
              <a:t> </a:t>
            </a:r>
            <a:r>
              <a:rPr lang="en-US" sz="2800" dirty="0" err="1" smtClean="0">
                <a:latin typeface="Times New Roman"/>
                <a:ea typeface="Calibri"/>
                <a:cs typeface="Times New Roman"/>
              </a:rPr>
              <a:t>metode</a:t>
            </a:r>
            <a:r>
              <a:rPr lang="en-US" sz="2800" dirty="0" smtClean="0">
                <a:latin typeface="Times New Roman"/>
                <a:ea typeface="Calibri"/>
                <a:cs typeface="Times New Roman"/>
              </a:rPr>
              <a:t> </a:t>
            </a:r>
            <a:r>
              <a:rPr lang="en-US" sz="2800" dirty="0" err="1" smtClean="0">
                <a:latin typeface="Times New Roman"/>
                <a:ea typeface="Calibri"/>
                <a:cs typeface="Times New Roman"/>
              </a:rPr>
              <a:t>parametrik</a:t>
            </a:r>
            <a:r>
              <a:rPr lang="en-US" sz="2800" dirty="0" smtClean="0">
                <a:latin typeface="Times New Roman"/>
                <a:ea typeface="Calibri"/>
                <a:cs typeface="Times New Roman"/>
              </a:rPr>
              <a:t>.</a:t>
            </a:r>
            <a:endParaRPr lang="en-US" sz="2800" dirty="0" smtClean="0">
              <a:ea typeface="Calibri"/>
              <a:cs typeface="Times New Roman"/>
            </a:endParaRPr>
          </a:p>
          <a:p>
            <a:pPr marL="0" indent="0">
              <a:buNone/>
            </a:pP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id-ID" sz="3200" dirty="0" smtClean="0"/>
              <a:t>Asumsi dalam </a:t>
            </a:r>
            <a:r>
              <a:rPr lang="it-IT" sz="3200" dirty="0" smtClean="0"/>
              <a:t>Statisti</a:t>
            </a:r>
            <a:r>
              <a:rPr lang="id-ID" sz="3200" dirty="0" smtClean="0"/>
              <a:t>k</a:t>
            </a:r>
            <a:r>
              <a:rPr lang="it-IT" sz="3200" dirty="0" smtClean="0"/>
              <a:t> Parametrik</a:t>
            </a:r>
            <a:r>
              <a:rPr lang="id-ID" sz="2800" dirty="0" smtClean="0"/>
              <a:t>:</a:t>
            </a:r>
            <a:endParaRPr lang="en-US" sz="2800" dirty="0"/>
          </a:p>
        </p:txBody>
      </p:sp>
      <p:sp>
        <p:nvSpPr>
          <p:cNvPr id="6" name="Content Placeholder 5"/>
          <p:cNvSpPr>
            <a:spLocks noGrp="1"/>
          </p:cNvSpPr>
          <p:nvPr>
            <p:ph idx="1"/>
          </p:nvPr>
        </p:nvSpPr>
        <p:spPr>
          <a:xfrm>
            <a:off x="731837" y="823119"/>
            <a:ext cx="9220200" cy="5181600"/>
          </a:xfrm>
        </p:spPr>
        <p:txBody>
          <a:bodyPr/>
          <a:lstStyle/>
          <a:p>
            <a:pPr algn="just" fontAlgn="auto">
              <a:spcBef>
                <a:spcPts val="0"/>
              </a:spcBef>
              <a:spcAft>
                <a:spcPts val="600"/>
              </a:spcAft>
              <a:buFont typeface="+mj-lt"/>
              <a:buAutoNum type="arabicPeriod"/>
              <a:defRPr/>
            </a:pPr>
            <a:r>
              <a:rPr lang="it-IT" sz="2000" dirty="0" smtClean="0"/>
              <a:t>Sampel (data) diambil dari populasi yang mempunyai distribusi normal. Jika 10 sampel IPK diambil dari populasi 5000 mahasiswa sebuah perguruan tinggi, </a:t>
            </a:r>
            <a:r>
              <a:rPr lang="id-ID" sz="2000" dirty="0" smtClean="0"/>
              <a:t>maka data harus </a:t>
            </a:r>
            <a:r>
              <a:rPr lang="it-IT" sz="2000" dirty="0" smtClean="0"/>
              <a:t>berdistribusi </a:t>
            </a:r>
            <a:r>
              <a:rPr lang="it-IT" sz="2000" dirty="0" smtClean="0"/>
              <a:t>normal atau bisa dianggap normal.</a:t>
            </a:r>
            <a:endParaRPr lang="en-US" sz="2000" dirty="0" smtClean="0"/>
          </a:p>
          <a:p>
            <a:pPr algn="just" fontAlgn="auto">
              <a:spcBef>
                <a:spcPts val="0"/>
              </a:spcBef>
              <a:spcAft>
                <a:spcPts val="600"/>
              </a:spcAft>
              <a:buFont typeface="+mj-lt"/>
              <a:buAutoNum type="arabicPeriod"/>
              <a:defRPr/>
            </a:pPr>
            <a:r>
              <a:rPr lang="it-IT" sz="2000" dirty="0" smtClean="0"/>
              <a:t>Pada uji t dan uji F untuk dua sampel atau lebih, kedua sampel diambil dari dua populasi yang mempunyai varian sama. Jadi jika diambil sampel 10 IPK pria dan 10 IPK wanita dari 3000 pria dan 2000 wanita, maka varian </a:t>
            </a:r>
            <a:r>
              <a:rPr lang="id-ID" sz="2000" dirty="0" smtClean="0"/>
              <a:t> data </a:t>
            </a:r>
            <a:r>
              <a:rPr lang="it-IT" sz="2000" dirty="0" smtClean="0"/>
              <a:t>haruslah </a:t>
            </a:r>
            <a:r>
              <a:rPr lang="it-IT" sz="2000" dirty="0" smtClean="0"/>
              <a:t>sama atau bisa dianggap sama.</a:t>
            </a:r>
            <a:endParaRPr lang="en-US" sz="2000" dirty="0" smtClean="0"/>
          </a:p>
          <a:p>
            <a:pPr algn="just" fontAlgn="auto">
              <a:spcBef>
                <a:spcPts val="0"/>
              </a:spcBef>
              <a:spcAft>
                <a:spcPts val="600"/>
              </a:spcAft>
              <a:buFont typeface="+mj-lt"/>
              <a:buAutoNum type="arabicPeriod"/>
              <a:defRPr/>
            </a:pPr>
            <a:r>
              <a:rPr lang="it-IT" sz="2000" dirty="0" smtClean="0"/>
              <a:t>Variabel (data) yang diuji haruslah data bertipe interval atau rasio, yang tingkatnya lebih tinggi dari data tipe nominal atau ordinal. IPK pria atau wanita jelas bertipe rasio, karena didapat dari proses mengukur. Namun pendapat atau sikap pria dan wanita (suka atau tidak </a:t>
            </a:r>
            <a:r>
              <a:rPr lang="it-IT" sz="2000" dirty="0" smtClean="0"/>
              <a:t>suka</a:t>
            </a:r>
            <a:r>
              <a:rPr lang="id-ID" sz="2000" dirty="0" smtClean="0"/>
              <a:t>)</a:t>
            </a:r>
            <a:r>
              <a:rPr lang="it-IT" sz="2000" dirty="0" smtClean="0"/>
              <a:t> </a:t>
            </a:r>
            <a:r>
              <a:rPr lang="id-ID" sz="2000" dirty="0" smtClean="0"/>
              <a:t> </a:t>
            </a:r>
            <a:r>
              <a:rPr lang="it-IT" sz="2000" dirty="0" smtClean="0"/>
              <a:t>data </a:t>
            </a:r>
            <a:r>
              <a:rPr lang="it-IT" sz="2000" dirty="0" smtClean="0"/>
              <a:t>ordinal.</a:t>
            </a:r>
            <a:endParaRPr lang="en-US" sz="2000" dirty="0" smtClean="0"/>
          </a:p>
          <a:p>
            <a:pPr algn="just" fontAlgn="auto">
              <a:spcBef>
                <a:spcPts val="0"/>
              </a:spcBef>
              <a:spcAft>
                <a:spcPts val="600"/>
              </a:spcAft>
              <a:buFont typeface="+mj-lt"/>
              <a:buAutoNum type="arabicPeriod"/>
              <a:defRPr/>
            </a:pPr>
            <a:r>
              <a:rPr lang="it-IT" sz="2000" dirty="0" smtClean="0"/>
              <a:t>Jumlah (sampel) data sangat kecil, sedangkan distribusi data populasinya tidak diketahui kenormalannya. Misalnya hanya diambil masing-masing 5 sampel untuk data berat badan konsumen remaja, konsumen muda dan konsumen dewasa, maka jumlah data terlalu sedikit untuk diproses dengan uji F (uji lebih dari dua sampel), walaupun tipe data rasio.</a:t>
            </a:r>
            <a:endParaRPr lang="en-US" sz="2000" dirty="0" smtClean="0"/>
          </a:p>
          <a:p>
            <a:pPr algn="just">
              <a:spcBef>
                <a:spcPts val="0"/>
              </a:spcBef>
            </a:pPr>
            <a:endParaRPr lang="en-US" sz="2000" dirty="0"/>
          </a:p>
        </p:txBody>
      </p:sp>
      <p:sp>
        <p:nvSpPr>
          <p:cNvPr id="4" name="TextBox 3"/>
          <p:cNvSpPr txBox="1"/>
          <p:nvPr/>
        </p:nvSpPr>
        <p:spPr>
          <a:xfrm>
            <a:off x="1798637" y="6157119"/>
            <a:ext cx="8077200" cy="1384995"/>
          </a:xfrm>
          <a:prstGeom prst="rect">
            <a:avLst/>
          </a:prstGeom>
          <a:noFill/>
        </p:spPr>
        <p:txBody>
          <a:bodyPr wrap="square" rtlCol="0">
            <a:spAutoFit/>
          </a:bodyPr>
          <a:lstStyle/>
          <a:p>
            <a:pPr algn="ctr"/>
            <a:r>
              <a:rPr lang="id-ID" sz="2800" dirty="0" smtClean="0"/>
              <a:t>Jika data </a:t>
            </a:r>
            <a:r>
              <a:rPr lang="it-IT" sz="2800" dirty="0" smtClean="0"/>
              <a:t>tidak </a:t>
            </a:r>
            <a:r>
              <a:rPr lang="it-IT" sz="2800" dirty="0" smtClean="0"/>
              <a:t>memenuhi salah satu asumsi tersebut, </a:t>
            </a:r>
            <a:r>
              <a:rPr lang="id-ID" sz="2800" dirty="0" smtClean="0"/>
              <a:t>maka proses data </a:t>
            </a:r>
            <a:r>
              <a:rPr lang="it-IT" sz="2800" dirty="0" smtClean="0"/>
              <a:t>menggunakan </a:t>
            </a:r>
            <a:endParaRPr lang="id-ID" sz="2800" dirty="0" smtClean="0"/>
          </a:p>
          <a:p>
            <a:pPr algn="ctr"/>
            <a:r>
              <a:rPr lang="it-IT" sz="2800" b="1" dirty="0" smtClean="0"/>
              <a:t>prosedur </a:t>
            </a:r>
            <a:r>
              <a:rPr lang="it-IT" sz="2800" b="1" dirty="0" smtClean="0"/>
              <a:t>statistik non </a:t>
            </a:r>
            <a:r>
              <a:rPr lang="it-IT" sz="2800" b="1" dirty="0" smtClean="0"/>
              <a:t>parametrik</a:t>
            </a:r>
            <a:endParaRPr lang="id-ID"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Kelebihan</a:t>
            </a:r>
            <a:r>
              <a:rPr lang="en-US" dirty="0" smtClean="0"/>
              <a:t> </a:t>
            </a:r>
            <a:r>
              <a:rPr lang="id-ID" dirty="0" smtClean="0"/>
              <a:t>Statistik </a:t>
            </a:r>
            <a:r>
              <a:rPr lang="en-US" dirty="0" smtClean="0"/>
              <a:t>Non </a:t>
            </a:r>
            <a:r>
              <a:rPr lang="en-US" dirty="0" err="1" smtClean="0"/>
              <a:t>Parametrik</a:t>
            </a:r>
            <a:endParaRPr lang="en-US" dirty="0"/>
          </a:p>
        </p:txBody>
      </p:sp>
      <p:sp>
        <p:nvSpPr>
          <p:cNvPr id="6" name="Content Placeholder 5"/>
          <p:cNvSpPr>
            <a:spLocks noGrp="1"/>
          </p:cNvSpPr>
          <p:nvPr>
            <p:ph idx="1"/>
          </p:nvPr>
        </p:nvSpPr>
        <p:spPr/>
        <p:txBody>
          <a:bodyPr/>
          <a:lstStyle/>
          <a:p>
            <a:pPr marL="0" indent="0" algn="just">
              <a:buNone/>
            </a:pPr>
            <a:r>
              <a:rPr lang="it-IT" dirty="0" smtClean="0"/>
              <a:t>Kelebihan prosedur non parametrik </a:t>
            </a:r>
            <a:r>
              <a:rPr lang="id-ID" dirty="0" smtClean="0"/>
              <a:t>adalah </a:t>
            </a:r>
            <a:r>
              <a:rPr lang="it-IT" dirty="0" smtClean="0"/>
              <a:t> </a:t>
            </a:r>
            <a:r>
              <a:rPr lang="id-ID" dirty="0" smtClean="0"/>
              <a:t>mampu </a:t>
            </a:r>
            <a:r>
              <a:rPr lang="it-IT" dirty="0" smtClean="0"/>
              <a:t>digunakan </a:t>
            </a:r>
            <a:r>
              <a:rPr lang="it-IT" dirty="0" smtClean="0"/>
              <a:t>pada data yang tidak bisa diproses dengan prosedur parametrik. </a:t>
            </a:r>
            <a:endParaRPr lang="id-ID" dirty="0" smtClean="0"/>
          </a:p>
          <a:p>
            <a:pPr marL="0" indent="0" algn="just">
              <a:buNone/>
            </a:pPr>
            <a:r>
              <a:rPr lang="it-IT" dirty="0" smtClean="0"/>
              <a:t>Jadi </a:t>
            </a:r>
            <a:r>
              <a:rPr lang="it-IT" dirty="0" smtClean="0"/>
              <a:t>pada bentuk apapun, tipe data apapun, jumlah data berapapun, prosedur non parametrik bisa digunakan.</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Kekurangan</a:t>
            </a:r>
            <a:r>
              <a:rPr lang="en-US" dirty="0" smtClean="0"/>
              <a:t> Non </a:t>
            </a:r>
            <a:r>
              <a:rPr lang="en-US" dirty="0" err="1" smtClean="0"/>
              <a:t>Parametrik</a:t>
            </a:r>
            <a:endParaRPr lang="en-US" dirty="0"/>
          </a:p>
        </p:txBody>
      </p:sp>
      <p:sp>
        <p:nvSpPr>
          <p:cNvPr id="6" name="Content Placeholder 5"/>
          <p:cNvSpPr>
            <a:spLocks noGrp="1"/>
          </p:cNvSpPr>
          <p:nvPr>
            <p:ph idx="1"/>
          </p:nvPr>
        </p:nvSpPr>
        <p:spPr>
          <a:xfrm>
            <a:off x="1112837" y="1127919"/>
            <a:ext cx="8626475" cy="5181600"/>
          </a:xfrm>
        </p:spPr>
        <p:txBody>
          <a:bodyPr/>
          <a:lstStyle/>
          <a:p>
            <a:pPr marL="352425" indent="-352425" algn="just">
              <a:spcAft>
                <a:spcPts val="600"/>
              </a:spcAft>
              <a:buFont typeface="Wingdings" pitchFamily="2" charset="2"/>
              <a:buChar char="q"/>
            </a:pPr>
            <a:r>
              <a:rPr lang="en-US" sz="2400" dirty="0" err="1" smtClean="0"/>
              <a:t>Kekurangan</a:t>
            </a:r>
            <a:r>
              <a:rPr lang="en-US" sz="2400" dirty="0" smtClean="0"/>
              <a:t> </a:t>
            </a:r>
            <a:r>
              <a:rPr lang="en-US" sz="2400" dirty="0" err="1" smtClean="0"/>
              <a:t>atau</a:t>
            </a:r>
            <a:r>
              <a:rPr lang="en-US" sz="2400" dirty="0" smtClean="0"/>
              <a:t> </a:t>
            </a:r>
            <a:r>
              <a:rPr lang="en-US" sz="2400" dirty="0" err="1" smtClean="0"/>
              <a:t>kelemahan</a:t>
            </a:r>
            <a:r>
              <a:rPr lang="en-US" sz="2400" dirty="0" smtClean="0"/>
              <a:t> </a:t>
            </a:r>
            <a:r>
              <a:rPr lang="en-US" sz="2400" dirty="0" err="1" smtClean="0"/>
              <a:t>dari</a:t>
            </a:r>
            <a:r>
              <a:rPr lang="en-US" sz="2400" dirty="0" smtClean="0"/>
              <a:t> </a:t>
            </a:r>
            <a:r>
              <a:rPr lang="en-US" sz="2400" dirty="0" err="1" smtClean="0"/>
              <a:t>prosedur</a:t>
            </a:r>
            <a:r>
              <a:rPr lang="en-US" sz="2400" dirty="0" smtClean="0"/>
              <a:t> </a:t>
            </a:r>
            <a:r>
              <a:rPr lang="en-US" sz="2400" dirty="0" err="1" smtClean="0"/>
              <a:t>statistik</a:t>
            </a:r>
            <a:r>
              <a:rPr lang="en-US" sz="2400" dirty="0" smtClean="0"/>
              <a:t> non </a:t>
            </a:r>
            <a:r>
              <a:rPr lang="en-US" sz="2400" dirty="0" err="1" smtClean="0"/>
              <a:t>parametrik</a:t>
            </a:r>
            <a:r>
              <a:rPr lang="en-US" sz="2400" dirty="0" smtClean="0"/>
              <a:t> </a:t>
            </a:r>
            <a:r>
              <a:rPr lang="en-US" sz="2400" dirty="0" err="1" smtClean="0"/>
              <a:t>justru</a:t>
            </a:r>
            <a:r>
              <a:rPr lang="en-US" sz="2400" dirty="0" smtClean="0"/>
              <a:t> </a:t>
            </a:r>
            <a:r>
              <a:rPr lang="en-US" sz="2400" dirty="0" err="1" smtClean="0"/>
              <a:t>terkait</a:t>
            </a:r>
            <a:r>
              <a:rPr lang="en-US" sz="2400" dirty="0" smtClean="0"/>
              <a:t> </a:t>
            </a:r>
            <a:r>
              <a:rPr lang="en-US" sz="2400" dirty="0" err="1" smtClean="0"/>
              <a:t>dengan</a:t>
            </a:r>
            <a:r>
              <a:rPr lang="en-US" sz="2400" dirty="0" smtClean="0"/>
              <a:t> </a:t>
            </a:r>
            <a:r>
              <a:rPr lang="en-US" sz="2400" dirty="0" err="1" smtClean="0"/>
              <a:t>kelebihannya</a:t>
            </a:r>
            <a:r>
              <a:rPr lang="en-US" sz="2400" dirty="0" smtClean="0"/>
              <a:t>. </a:t>
            </a:r>
            <a:r>
              <a:rPr lang="en-US" sz="2400" dirty="0" err="1" smtClean="0"/>
              <a:t>Karena</a:t>
            </a:r>
            <a:r>
              <a:rPr lang="en-US" sz="2400" dirty="0" smtClean="0"/>
              <a:t> </a:t>
            </a:r>
            <a:r>
              <a:rPr lang="en-US" sz="2400" dirty="0" err="1" smtClean="0"/>
              <a:t>bisa</a:t>
            </a:r>
            <a:r>
              <a:rPr lang="en-US" sz="2400" dirty="0" smtClean="0"/>
              <a:t> </a:t>
            </a:r>
            <a:r>
              <a:rPr lang="en-US" sz="2400" dirty="0" err="1" smtClean="0"/>
              <a:t>digunakan</a:t>
            </a:r>
            <a:r>
              <a:rPr lang="en-US" sz="2400" dirty="0" smtClean="0"/>
              <a:t> </a:t>
            </a:r>
            <a:r>
              <a:rPr lang="en-US" sz="2400" dirty="0" err="1" smtClean="0"/>
              <a:t>dengan</a:t>
            </a:r>
            <a:r>
              <a:rPr lang="en-US" sz="2400" dirty="0" smtClean="0"/>
              <a:t> </a:t>
            </a:r>
            <a:r>
              <a:rPr lang="en-US" sz="2400" dirty="0" err="1" smtClean="0"/>
              <a:t>asumsi</a:t>
            </a:r>
            <a:r>
              <a:rPr lang="en-US" sz="2400" dirty="0" smtClean="0"/>
              <a:t> yang minimal </a:t>
            </a:r>
            <a:r>
              <a:rPr lang="en-US" sz="2400" dirty="0" err="1" smtClean="0"/>
              <a:t>sekalipun</a:t>
            </a:r>
            <a:r>
              <a:rPr lang="en-US" sz="2400" dirty="0" smtClean="0"/>
              <a:t> </a:t>
            </a:r>
            <a:r>
              <a:rPr lang="en-US" sz="2400" dirty="0" err="1" smtClean="0"/>
              <a:t>untuk</a:t>
            </a:r>
            <a:r>
              <a:rPr lang="en-US" sz="2400" dirty="0" smtClean="0"/>
              <a:t> </a:t>
            </a:r>
            <a:r>
              <a:rPr lang="en-US" sz="2400" dirty="0" err="1" smtClean="0"/>
              <a:t>memproses</a:t>
            </a:r>
            <a:r>
              <a:rPr lang="en-US" sz="2400" dirty="0" smtClean="0"/>
              <a:t> data, </a:t>
            </a:r>
            <a:r>
              <a:rPr lang="en-US" sz="2400" dirty="0" err="1" smtClean="0"/>
              <a:t>maka</a:t>
            </a:r>
            <a:r>
              <a:rPr lang="en-US" sz="2400" dirty="0" smtClean="0"/>
              <a:t> </a:t>
            </a:r>
            <a:r>
              <a:rPr lang="en-US" sz="2400" dirty="0" err="1" smtClean="0"/>
              <a:t>kesimpulan</a:t>
            </a:r>
            <a:r>
              <a:rPr lang="en-US" sz="2400" dirty="0" smtClean="0"/>
              <a:t> yang </a:t>
            </a:r>
            <a:r>
              <a:rPr lang="en-US" sz="2400" dirty="0" err="1" smtClean="0"/>
              <a:t>diambil</a:t>
            </a:r>
            <a:r>
              <a:rPr lang="en-US" sz="2400" dirty="0" smtClean="0"/>
              <a:t> </a:t>
            </a:r>
            <a:r>
              <a:rPr lang="en-US" sz="2400" dirty="0" err="1" smtClean="0"/>
              <a:t>dengan</a:t>
            </a:r>
            <a:r>
              <a:rPr lang="en-US" sz="2400" dirty="0" smtClean="0"/>
              <a:t> </a:t>
            </a:r>
            <a:r>
              <a:rPr lang="en-US" sz="2400" dirty="0" err="1" smtClean="0"/>
              <a:t>prosedur</a:t>
            </a:r>
            <a:r>
              <a:rPr lang="en-US" sz="2400" dirty="0" smtClean="0"/>
              <a:t> non </a:t>
            </a:r>
            <a:r>
              <a:rPr lang="en-US" sz="2400" dirty="0" err="1" smtClean="0"/>
              <a:t>parametrik</a:t>
            </a:r>
            <a:r>
              <a:rPr lang="en-US" sz="2400" dirty="0" smtClean="0"/>
              <a:t> </a:t>
            </a:r>
            <a:r>
              <a:rPr lang="en-US" sz="2400" dirty="0" err="1" smtClean="0"/>
              <a:t>akan</a:t>
            </a:r>
            <a:r>
              <a:rPr lang="en-US" sz="2400" dirty="0" smtClean="0"/>
              <a:t> </a:t>
            </a:r>
            <a:r>
              <a:rPr lang="en-US" sz="2400" dirty="0" err="1" smtClean="0"/>
              <a:t>lebih</a:t>
            </a:r>
            <a:r>
              <a:rPr lang="en-US" sz="2400" dirty="0" smtClean="0"/>
              <a:t> </a:t>
            </a:r>
            <a:r>
              <a:rPr lang="en-US" sz="2400" dirty="0" err="1" smtClean="0"/>
              <a:t>lemah</a:t>
            </a:r>
            <a:r>
              <a:rPr lang="en-US" sz="2400" dirty="0" smtClean="0"/>
              <a:t>, </a:t>
            </a:r>
            <a:r>
              <a:rPr lang="en-US" sz="2400" dirty="0" err="1" smtClean="0"/>
              <a:t>dibandingkan</a:t>
            </a:r>
            <a:r>
              <a:rPr lang="en-US" sz="2400" dirty="0" smtClean="0"/>
              <a:t> </a:t>
            </a:r>
            <a:r>
              <a:rPr lang="en-US" sz="2400" dirty="0" err="1" smtClean="0"/>
              <a:t>jika</a:t>
            </a:r>
            <a:r>
              <a:rPr lang="en-US" sz="2400" dirty="0" smtClean="0"/>
              <a:t> </a:t>
            </a:r>
            <a:r>
              <a:rPr lang="en-US" sz="2400" dirty="0" err="1" smtClean="0"/>
              <a:t>menggunakan</a:t>
            </a:r>
            <a:r>
              <a:rPr lang="en-US" sz="2400" dirty="0" smtClean="0"/>
              <a:t> </a:t>
            </a:r>
            <a:r>
              <a:rPr lang="en-US" sz="2400" dirty="0" err="1" smtClean="0"/>
              <a:t>prosedur</a:t>
            </a:r>
            <a:r>
              <a:rPr lang="en-US" sz="2400" dirty="0" smtClean="0"/>
              <a:t> </a:t>
            </a:r>
            <a:r>
              <a:rPr lang="en-US" sz="2400" dirty="0" err="1" smtClean="0"/>
              <a:t>parametrik</a:t>
            </a:r>
            <a:r>
              <a:rPr lang="en-US" sz="2400" dirty="0" smtClean="0"/>
              <a:t> (</a:t>
            </a:r>
            <a:r>
              <a:rPr lang="en-US" sz="2400" dirty="0" err="1" smtClean="0"/>
              <a:t>tentu</a:t>
            </a:r>
            <a:r>
              <a:rPr lang="en-US" sz="2400" dirty="0" smtClean="0"/>
              <a:t> </a:t>
            </a:r>
            <a:r>
              <a:rPr lang="en-US" sz="2400" dirty="0" err="1" smtClean="0"/>
              <a:t>jika</a:t>
            </a:r>
            <a:r>
              <a:rPr lang="en-US" sz="2400" dirty="0" smtClean="0"/>
              <a:t> </a:t>
            </a:r>
            <a:r>
              <a:rPr lang="en-US" sz="2400" dirty="0" err="1" smtClean="0"/>
              <a:t>asumsi</a:t>
            </a:r>
            <a:r>
              <a:rPr lang="en-US" sz="2400" dirty="0" smtClean="0"/>
              <a:t> </a:t>
            </a:r>
            <a:r>
              <a:rPr lang="en-US" sz="2400" dirty="0" err="1" smtClean="0"/>
              <a:t>terpenuhi</a:t>
            </a:r>
            <a:r>
              <a:rPr lang="en-US" sz="2400" dirty="0" smtClean="0"/>
              <a:t>). </a:t>
            </a:r>
          </a:p>
          <a:p>
            <a:pPr marL="352425" indent="-352425" algn="just">
              <a:buFont typeface="Wingdings" pitchFamily="2" charset="2"/>
              <a:buChar char="q"/>
            </a:pPr>
            <a:r>
              <a:rPr lang="en-US" sz="2400" dirty="0" err="1" smtClean="0"/>
              <a:t>Karena</a:t>
            </a:r>
            <a:r>
              <a:rPr lang="en-US" sz="2400" dirty="0" smtClean="0"/>
              <a:t> </a:t>
            </a:r>
            <a:r>
              <a:rPr lang="en-US" sz="2400" dirty="0" err="1" smtClean="0"/>
              <a:t>asumsi</a:t>
            </a:r>
            <a:r>
              <a:rPr lang="en-US" sz="2400" dirty="0" smtClean="0"/>
              <a:t> </a:t>
            </a:r>
            <a:r>
              <a:rPr lang="en-US" sz="2400" dirty="0" err="1" smtClean="0"/>
              <a:t>diperlonggar</a:t>
            </a:r>
            <a:r>
              <a:rPr lang="en-US" sz="2400" dirty="0" smtClean="0"/>
              <a:t>, </a:t>
            </a:r>
            <a:r>
              <a:rPr lang="en-US" sz="2400" dirty="0" err="1" smtClean="0"/>
              <a:t>hasil</a:t>
            </a:r>
            <a:r>
              <a:rPr lang="en-US" sz="2400" dirty="0" smtClean="0"/>
              <a:t> yang </a:t>
            </a:r>
            <a:r>
              <a:rPr lang="en-US" sz="2400" dirty="0" err="1" smtClean="0"/>
              <a:t>didapat</a:t>
            </a:r>
            <a:r>
              <a:rPr lang="en-US" sz="2400" dirty="0" smtClean="0"/>
              <a:t> </a:t>
            </a:r>
            <a:r>
              <a:rPr lang="en-US" sz="2400" dirty="0" err="1" smtClean="0"/>
              <a:t>akan</a:t>
            </a:r>
            <a:r>
              <a:rPr lang="en-US" sz="2400" dirty="0" smtClean="0"/>
              <a:t> </a:t>
            </a:r>
            <a:r>
              <a:rPr lang="en-US" sz="2400" dirty="0" err="1" smtClean="0"/>
              <a:t>lebih</a:t>
            </a:r>
            <a:r>
              <a:rPr lang="en-US" sz="2400" dirty="0" smtClean="0"/>
              <a:t> </a:t>
            </a:r>
            <a:r>
              <a:rPr lang="en-US" sz="2400" dirty="0" err="1" smtClean="0"/>
              <a:t>bersifat</a:t>
            </a:r>
            <a:r>
              <a:rPr lang="en-US" sz="2400" dirty="0" smtClean="0"/>
              <a:t> </a:t>
            </a:r>
            <a:r>
              <a:rPr lang="en-US" sz="2400" dirty="0" err="1" smtClean="0"/>
              <a:t>umum</a:t>
            </a:r>
            <a:r>
              <a:rPr lang="en-US" sz="2400" dirty="0" smtClean="0"/>
              <a:t> </a:t>
            </a:r>
            <a:r>
              <a:rPr lang="en-US" sz="2400" dirty="0" err="1" smtClean="0"/>
              <a:t>atau</a:t>
            </a:r>
            <a:r>
              <a:rPr lang="en-US" sz="2400" dirty="0" smtClean="0"/>
              <a:t> </a:t>
            </a:r>
            <a:r>
              <a:rPr lang="en-US" sz="2400" dirty="0" err="1" smtClean="0"/>
              <a:t>lemah</a:t>
            </a:r>
            <a:r>
              <a:rPr lang="en-US" sz="2400" dirty="0" smtClean="0"/>
              <a:t> </a:t>
            </a:r>
            <a:r>
              <a:rPr lang="en-US" sz="2400" dirty="0" err="1" smtClean="0"/>
              <a:t>dibandingkan</a:t>
            </a:r>
            <a:r>
              <a:rPr lang="en-US" sz="2400" dirty="0" smtClean="0"/>
              <a:t> </a:t>
            </a:r>
            <a:r>
              <a:rPr lang="en-US" sz="2400" dirty="0" err="1" smtClean="0"/>
              <a:t>jika</a:t>
            </a:r>
            <a:r>
              <a:rPr lang="en-US" sz="2400" dirty="0" smtClean="0"/>
              <a:t> </a:t>
            </a:r>
            <a:r>
              <a:rPr lang="en-US" sz="2400" dirty="0" err="1" smtClean="0"/>
              <a:t>asumsi</a:t>
            </a:r>
            <a:r>
              <a:rPr lang="en-US" sz="2400" dirty="0" smtClean="0"/>
              <a:t> </a:t>
            </a:r>
            <a:r>
              <a:rPr lang="en-US" sz="2400" dirty="0" err="1" smtClean="0"/>
              <a:t>diperketat</a:t>
            </a:r>
            <a:r>
              <a:rPr lang="en-US" sz="2400" dirty="0" smtClean="0"/>
              <a:t>. Hal </a:t>
            </a:r>
            <a:r>
              <a:rPr lang="en-US" sz="2400" dirty="0" err="1" smtClean="0"/>
              <a:t>ini</a:t>
            </a:r>
            <a:r>
              <a:rPr lang="en-US" sz="2400" dirty="0" smtClean="0"/>
              <a:t> </a:t>
            </a:r>
            <a:r>
              <a:rPr lang="en-US" sz="2400" dirty="0" err="1" smtClean="0"/>
              <a:t>sama</a:t>
            </a:r>
            <a:r>
              <a:rPr lang="en-US" sz="2400" dirty="0" smtClean="0"/>
              <a:t> </a:t>
            </a:r>
            <a:r>
              <a:rPr lang="en-US" sz="2400" dirty="0" err="1" smtClean="0"/>
              <a:t>dengan</a:t>
            </a:r>
            <a:r>
              <a:rPr lang="en-US" sz="2400" dirty="0" smtClean="0"/>
              <a:t> </a:t>
            </a:r>
            <a:r>
              <a:rPr lang="en-US" sz="2400" dirty="0" err="1" smtClean="0"/>
              <a:t>ujian</a:t>
            </a:r>
            <a:r>
              <a:rPr lang="en-US" sz="2400" dirty="0" smtClean="0"/>
              <a:t> </a:t>
            </a:r>
            <a:r>
              <a:rPr lang="en-US" sz="2400" dirty="0" err="1" smtClean="0"/>
              <a:t>masuk</a:t>
            </a:r>
            <a:r>
              <a:rPr lang="en-US" sz="2400" dirty="0" smtClean="0"/>
              <a:t> </a:t>
            </a:r>
            <a:r>
              <a:rPr lang="en-US" sz="2400" dirty="0" err="1" smtClean="0"/>
              <a:t>pada</a:t>
            </a:r>
            <a:r>
              <a:rPr lang="en-US" sz="2400" dirty="0" smtClean="0"/>
              <a:t> </a:t>
            </a:r>
            <a:r>
              <a:rPr lang="en-US" sz="2400" dirty="0" err="1" smtClean="0"/>
              <a:t>sekolah</a:t>
            </a:r>
            <a:r>
              <a:rPr lang="en-US" sz="2400" dirty="0" smtClean="0"/>
              <a:t> A </a:t>
            </a:r>
            <a:r>
              <a:rPr lang="en-US" sz="2400" dirty="0" err="1" smtClean="0"/>
              <a:t>dan</a:t>
            </a:r>
            <a:r>
              <a:rPr lang="en-US" sz="2400" dirty="0" smtClean="0"/>
              <a:t> B. </a:t>
            </a:r>
            <a:r>
              <a:rPr lang="en-US" sz="2400" dirty="0" err="1" smtClean="0"/>
              <a:t>Jika</a:t>
            </a:r>
            <a:r>
              <a:rPr lang="en-US" sz="2400" dirty="0" smtClean="0"/>
              <a:t> </a:t>
            </a:r>
            <a:r>
              <a:rPr lang="en-US" sz="2400" dirty="0" err="1" smtClean="0"/>
              <a:t>sekolah</a:t>
            </a:r>
            <a:r>
              <a:rPr lang="en-US" sz="2400" dirty="0" smtClean="0"/>
              <a:t> A </a:t>
            </a:r>
            <a:r>
              <a:rPr lang="en-US" sz="2400" dirty="0" err="1" smtClean="0"/>
              <a:t>menerapkan</a:t>
            </a:r>
            <a:r>
              <a:rPr lang="en-US" sz="2400" dirty="0" smtClean="0"/>
              <a:t> </a:t>
            </a:r>
            <a:r>
              <a:rPr lang="en-US" sz="2400" dirty="0" err="1" smtClean="0"/>
              <a:t>syarat</a:t>
            </a:r>
            <a:r>
              <a:rPr lang="en-US" sz="2400" dirty="0" smtClean="0"/>
              <a:t> </a:t>
            </a:r>
            <a:r>
              <a:rPr lang="en-US" sz="2400" dirty="0" err="1" smtClean="0"/>
              <a:t>masuk</a:t>
            </a:r>
            <a:r>
              <a:rPr lang="en-US" sz="2400" dirty="0" smtClean="0"/>
              <a:t> yang </a:t>
            </a:r>
            <a:r>
              <a:rPr lang="en-US" sz="2400" dirty="0" err="1" smtClean="0"/>
              <a:t>ketat</a:t>
            </a:r>
            <a:r>
              <a:rPr lang="en-US" sz="2400" dirty="0" smtClean="0"/>
              <a:t>, </a:t>
            </a:r>
            <a:r>
              <a:rPr lang="en-US" sz="2400" dirty="0" err="1" smtClean="0"/>
              <a:t>maka</a:t>
            </a:r>
            <a:r>
              <a:rPr lang="en-US" sz="2400" dirty="0" smtClean="0"/>
              <a:t> </a:t>
            </a:r>
            <a:r>
              <a:rPr lang="en-US" sz="2400" dirty="0" err="1" smtClean="0"/>
              <a:t>mungkin</a:t>
            </a:r>
            <a:r>
              <a:rPr lang="en-US" sz="2400" dirty="0" smtClean="0"/>
              <a:t> </a:t>
            </a:r>
            <a:r>
              <a:rPr lang="en-US" sz="2400" dirty="0" err="1" smtClean="0"/>
              <a:t>hanya</a:t>
            </a:r>
            <a:r>
              <a:rPr lang="en-US" sz="2400" dirty="0" smtClean="0"/>
              <a:t> 30 </a:t>
            </a:r>
            <a:r>
              <a:rPr lang="en-US" sz="2400" dirty="0" err="1" smtClean="0"/>
              <a:t>orang</a:t>
            </a:r>
            <a:r>
              <a:rPr lang="en-US" sz="2400" dirty="0" smtClean="0"/>
              <a:t> yang </a:t>
            </a:r>
            <a:r>
              <a:rPr lang="en-US" sz="2400" dirty="0" err="1" smtClean="0"/>
              <a:t>diterima</a:t>
            </a:r>
            <a:r>
              <a:rPr lang="en-US" sz="2400" dirty="0" smtClean="0"/>
              <a:t>. </a:t>
            </a:r>
            <a:r>
              <a:rPr lang="en-US" sz="2400" dirty="0" err="1" smtClean="0"/>
              <a:t>Sedangkan</a:t>
            </a:r>
            <a:r>
              <a:rPr lang="en-US" sz="2400" dirty="0" smtClean="0"/>
              <a:t> </a:t>
            </a:r>
            <a:r>
              <a:rPr lang="en-US" sz="2400" dirty="0" err="1" smtClean="0"/>
              <a:t>sekolah</a:t>
            </a:r>
            <a:r>
              <a:rPr lang="en-US" sz="2400" dirty="0" smtClean="0"/>
              <a:t> B yang </a:t>
            </a:r>
            <a:r>
              <a:rPr lang="en-US" sz="2400" dirty="0" err="1" smtClean="0"/>
              <a:t>lebih</a:t>
            </a:r>
            <a:r>
              <a:rPr lang="en-US" sz="2400" dirty="0" smtClean="0"/>
              <a:t> </a:t>
            </a:r>
            <a:r>
              <a:rPr lang="en-US" sz="2400" dirty="0" err="1" smtClean="0"/>
              <a:t>longgar</a:t>
            </a:r>
            <a:r>
              <a:rPr lang="en-US" sz="2400" dirty="0" smtClean="0"/>
              <a:t> </a:t>
            </a:r>
            <a:r>
              <a:rPr lang="en-US" sz="2400" dirty="0" err="1" smtClean="0"/>
              <a:t>persyaratannya</a:t>
            </a:r>
            <a:r>
              <a:rPr lang="en-US" sz="2400" dirty="0" smtClean="0"/>
              <a:t>, </a:t>
            </a:r>
            <a:r>
              <a:rPr lang="en-US" sz="2400" dirty="0" err="1" smtClean="0"/>
              <a:t>mereka</a:t>
            </a:r>
            <a:r>
              <a:rPr lang="en-US" sz="2400" dirty="0" smtClean="0"/>
              <a:t> yang </a:t>
            </a:r>
            <a:r>
              <a:rPr lang="en-US" sz="2400" dirty="0" err="1" smtClean="0"/>
              <a:t>tidak</a:t>
            </a:r>
            <a:r>
              <a:rPr lang="en-US" sz="2400" dirty="0" smtClean="0"/>
              <a:t> </a:t>
            </a:r>
            <a:r>
              <a:rPr lang="en-US" sz="2400" dirty="0" err="1" smtClean="0"/>
              <a:t>diterima</a:t>
            </a:r>
            <a:r>
              <a:rPr lang="en-US" sz="2400" dirty="0" smtClean="0"/>
              <a:t> </a:t>
            </a:r>
            <a:r>
              <a:rPr lang="en-US" sz="2400" dirty="0" err="1" smtClean="0"/>
              <a:t>di</a:t>
            </a:r>
            <a:r>
              <a:rPr lang="en-US" sz="2400" dirty="0" smtClean="0"/>
              <a:t> </a:t>
            </a:r>
            <a:r>
              <a:rPr lang="en-US" sz="2400" dirty="0" err="1" smtClean="0"/>
              <a:t>sekolah</a:t>
            </a:r>
            <a:r>
              <a:rPr lang="en-US" sz="2400" dirty="0" smtClean="0"/>
              <a:t> A </a:t>
            </a:r>
            <a:r>
              <a:rPr lang="en-US" sz="2400" dirty="0" err="1" smtClean="0"/>
              <a:t>bisa</a:t>
            </a:r>
            <a:r>
              <a:rPr lang="en-US" sz="2400" dirty="0" smtClean="0"/>
              <a:t> </a:t>
            </a:r>
            <a:r>
              <a:rPr lang="en-US" sz="2400" dirty="0" err="1" smtClean="0"/>
              <a:t>masuk</a:t>
            </a:r>
            <a:r>
              <a:rPr lang="en-US" sz="2400" dirty="0" smtClean="0"/>
              <a:t> </a:t>
            </a:r>
            <a:r>
              <a:rPr lang="en-US" sz="2400" dirty="0" err="1" smtClean="0"/>
              <a:t>ke</a:t>
            </a:r>
            <a:r>
              <a:rPr lang="en-US" sz="2400" dirty="0" smtClean="0"/>
              <a:t> </a:t>
            </a:r>
            <a:r>
              <a:rPr lang="en-US" sz="2400" dirty="0" err="1" smtClean="0"/>
              <a:t>sekolah</a:t>
            </a:r>
            <a:r>
              <a:rPr lang="en-US" sz="2400" dirty="0" smtClean="0"/>
              <a:t> B, </a:t>
            </a:r>
            <a:r>
              <a:rPr lang="en-US" sz="2400" dirty="0" err="1" smtClean="0"/>
              <a:t>dan</a:t>
            </a:r>
            <a:r>
              <a:rPr lang="en-US" sz="2400" dirty="0" smtClean="0"/>
              <a:t> </a:t>
            </a:r>
            <a:r>
              <a:rPr lang="en-US" sz="2400" dirty="0" err="1" smtClean="0"/>
              <a:t>jumlahnya</a:t>
            </a:r>
            <a:r>
              <a:rPr lang="en-US" sz="2400" dirty="0" smtClean="0"/>
              <a:t> </a:t>
            </a:r>
            <a:r>
              <a:rPr lang="en-US" sz="2400" dirty="0" err="1" smtClean="0"/>
              <a:t>bisa</a:t>
            </a:r>
            <a:r>
              <a:rPr lang="en-US" sz="2400" dirty="0" smtClean="0"/>
              <a:t> </a:t>
            </a:r>
            <a:r>
              <a:rPr lang="en-US" sz="2400" dirty="0" err="1" smtClean="0"/>
              <a:t>lebih</a:t>
            </a:r>
            <a:r>
              <a:rPr lang="en-US" sz="2400" dirty="0" smtClean="0"/>
              <a:t> </a:t>
            </a:r>
            <a:r>
              <a:rPr lang="en-US" sz="2400" dirty="0" err="1" smtClean="0"/>
              <a:t>dari</a:t>
            </a:r>
            <a:r>
              <a:rPr lang="en-US" sz="2400" dirty="0" smtClean="0"/>
              <a:t> 30 </a:t>
            </a:r>
            <a:r>
              <a:rPr lang="en-US" sz="2400" dirty="0" err="1" smtClean="0"/>
              <a:t>orang</a:t>
            </a:r>
            <a:r>
              <a:rPr lang="en-US" sz="2400" dirty="0" smtClean="0"/>
              <a:t>, </a:t>
            </a:r>
            <a:r>
              <a:rPr lang="en-US" sz="2400" dirty="0" err="1" smtClean="0"/>
              <a:t>namun</a:t>
            </a:r>
            <a:r>
              <a:rPr lang="en-US" sz="2400" dirty="0" smtClean="0"/>
              <a:t> </a:t>
            </a:r>
            <a:r>
              <a:rPr lang="en-US" sz="2400" dirty="0" err="1" smtClean="0"/>
              <a:t>kualitas</a:t>
            </a:r>
            <a:r>
              <a:rPr lang="en-US" sz="2400" dirty="0" smtClean="0"/>
              <a:t> </a:t>
            </a:r>
            <a:r>
              <a:rPr lang="en-US" sz="2400" dirty="0" err="1" smtClean="0"/>
              <a:t>siswa</a:t>
            </a:r>
            <a:r>
              <a:rPr lang="en-US" sz="2400" dirty="0" smtClean="0"/>
              <a:t> </a:t>
            </a:r>
            <a:r>
              <a:rPr lang="en-US" sz="2400" dirty="0" err="1" smtClean="0"/>
              <a:t>tentu</a:t>
            </a:r>
            <a:r>
              <a:rPr lang="en-US" sz="2400" dirty="0" smtClean="0"/>
              <a:t> </a:t>
            </a:r>
            <a:r>
              <a:rPr lang="en-US" sz="2400" dirty="0" err="1" smtClean="0"/>
              <a:t>tidak</a:t>
            </a:r>
            <a:r>
              <a:rPr lang="en-US" sz="2400" dirty="0" smtClean="0"/>
              <a:t> </a:t>
            </a:r>
            <a:r>
              <a:rPr lang="en-US" sz="2400" dirty="0" err="1" smtClean="0"/>
              <a:t>sebaik</a:t>
            </a:r>
            <a:r>
              <a:rPr lang="en-US" sz="2400" dirty="0" smtClean="0"/>
              <a:t> </a:t>
            </a:r>
            <a:r>
              <a:rPr lang="en-US" sz="2400" dirty="0" err="1" smtClean="0"/>
              <a:t>pada</a:t>
            </a:r>
            <a:r>
              <a:rPr lang="en-US" sz="2400" dirty="0" smtClean="0"/>
              <a:t> </a:t>
            </a:r>
            <a:r>
              <a:rPr lang="en-US" sz="2400" dirty="0" err="1" smtClean="0"/>
              <a:t>sekolah</a:t>
            </a:r>
            <a:r>
              <a:rPr lang="en-US" sz="2400" dirty="0" smtClean="0"/>
              <a:t> A.</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Mengapa</a:t>
            </a:r>
            <a:r>
              <a:rPr lang="en-US" dirty="0" smtClean="0"/>
              <a:t> </a:t>
            </a:r>
            <a:r>
              <a:rPr lang="en-US" dirty="0" err="1" smtClean="0"/>
              <a:t>harus</a:t>
            </a:r>
            <a:r>
              <a:rPr lang="en-US" dirty="0" smtClean="0"/>
              <a:t> Non </a:t>
            </a:r>
            <a:r>
              <a:rPr lang="en-US" dirty="0" err="1" smtClean="0"/>
              <a:t>Parametrik</a:t>
            </a:r>
            <a:r>
              <a:rPr lang="en-US" dirty="0" smtClean="0"/>
              <a:t>? (1)</a:t>
            </a:r>
            <a:endParaRPr lang="en-US" dirty="0"/>
          </a:p>
        </p:txBody>
      </p:sp>
      <p:sp>
        <p:nvSpPr>
          <p:cNvPr id="6" name="Content Placeholder 5"/>
          <p:cNvSpPr>
            <a:spLocks noGrp="1"/>
          </p:cNvSpPr>
          <p:nvPr>
            <p:ph idx="1"/>
          </p:nvPr>
        </p:nvSpPr>
        <p:spPr/>
        <p:txBody>
          <a:bodyPr/>
          <a:lstStyle/>
          <a:p>
            <a:pPr marL="257175" indent="-257175" algn="just">
              <a:spcAft>
                <a:spcPts val="1800"/>
              </a:spcAft>
              <a:buFont typeface="Wingdings" pitchFamily="2" charset="2"/>
              <a:buChar char="v"/>
            </a:pPr>
            <a:r>
              <a:rPr lang="en-US" sz="2800" dirty="0" err="1" smtClean="0"/>
              <a:t>Jika</a:t>
            </a:r>
            <a:r>
              <a:rPr lang="en-US" sz="2800" dirty="0" smtClean="0"/>
              <a:t> data </a:t>
            </a:r>
            <a:r>
              <a:rPr lang="en-US" sz="2800" dirty="0" err="1" smtClean="0"/>
              <a:t>masih</a:t>
            </a:r>
            <a:r>
              <a:rPr lang="en-US" sz="2800" dirty="0" smtClean="0"/>
              <a:t> </a:t>
            </a:r>
            <a:r>
              <a:rPr lang="en-US" sz="2800" dirty="0" err="1" smtClean="0"/>
              <a:t>memenuhi</a:t>
            </a:r>
            <a:r>
              <a:rPr lang="en-US" sz="2800" dirty="0" smtClean="0"/>
              <a:t> </a:t>
            </a:r>
            <a:r>
              <a:rPr lang="en-US" sz="2800" dirty="0" err="1" smtClean="0"/>
              <a:t>asumsi</a:t>
            </a:r>
            <a:r>
              <a:rPr lang="en-US" sz="2800" dirty="0" smtClean="0"/>
              <a:t> </a:t>
            </a:r>
            <a:r>
              <a:rPr lang="en-US" sz="2800" dirty="0" err="1" smtClean="0"/>
              <a:t>parametrik</a:t>
            </a:r>
            <a:r>
              <a:rPr lang="en-US" sz="2800" dirty="0" smtClean="0"/>
              <a:t>, </a:t>
            </a:r>
            <a:r>
              <a:rPr lang="en-US" sz="2800" dirty="0" err="1" smtClean="0"/>
              <a:t>seharusnya</a:t>
            </a:r>
            <a:r>
              <a:rPr lang="en-US" sz="2800" dirty="0" smtClean="0"/>
              <a:t> </a:t>
            </a:r>
            <a:r>
              <a:rPr lang="en-US" sz="2800" dirty="0" err="1" smtClean="0"/>
              <a:t>digunakan</a:t>
            </a:r>
            <a:r>
              <a:rPr lang="en-US" sz="2800" dirty="0" smtClean="0"/>
              <a:t> </a:t>
            </a:r>
            <a:r>
              <a:rPr lang="en-US" sz="2800" dirty="0" err="1" smtClean="0"/>
              <a:t>prosedur</a:t>
            </a:r>
            <a:r>
              <a:rPr lang="en-US" sz="2800" dirty="0" smtClean="0"/>
              <a:t> </a:t>
            </a:r>
            <a:r>
              <a:rPr lang="en-US" sz="2800" dirty="0" err="1" smtClean="0"/>
              <a:t>parametrik</a:t>
            </a:r>
            <a:r>
              <a:rPr lang="en-US" sz="2800" dirty="0" smtClean="0"/>
              <a:t> </a:t>
            </a:r>
            <a:r>
              <a:rPr lang="en-US" sz="2800" dirty="0" err="1" smtClean="0"/>
              <a:t>untuk</a:t>
            </a:r>
            <a:r>
              <a:rPr lang="en-US" sz="2800" dirty="0" smtClean="0"/>
              <a:t> </a:t>
            </a:r>
            <a:r>
              <a:rPr lang="en-US" sz="2800" dirty="0" err="1" smtClean="0"/>
              <a:t>mengolah</a:t>
            </a:r>
            <a:r>
              <a:rPr lang="en-US" sz="2800" dirty="0" smtClean="0"/>
              <a:t> data. </a:t>
            </a:r>
            <a:endParaRPr lang="id-ID" sz="2800" dirty="0" smtClean="0"/>
          </a:p>
          <a:p>
            <a:pPr marL="257175" indent="-257175" algn="just">
              <a:spcAft>
                <a:spcPts val="1800"/>
              </a:spcAft>
              <a:buFont typeface="Wingdings" pitchFamily="2" charset="2"/>
              <a:buChar char="v"/>
            </a:pPr>
            <a:r>
              <a:rPr lang="en-US" sz="2800" dirty="0" err="1" smtClean="0"/>
              <a:t>Jika</a:t>
            </a:r>
            <a:r>
              <a:rPr lang="en-US" sz="2800" dirty="0" smtClean="0"/>
              <a:t> </a:t>
            </a:r>
            <a:r>
              <a:rPr lang="en-US" sz="2800" dirty="0" err="1" smtClean="0"/>
              <a:t>ada</a:t>
            </a:r>
            <a:r>
              <a:rPr lang="en-US" sz="2800" dirty="0" smtClean="0"/>
              <a:t> </a:t>
            </a:r>
            <a:r>
              <a:rPr lang="en-US" sz="2800" dirty="0" err="1" smtClean="0"/>
              <a:t>asumsi</a:t>
            </a:r>
            <a:r>
              <a:rPr lang="en-US" sz="2800" dirty="0" smtClean="0"/>
              <a:t> yang </a:t>
            </a:r>
            <a:r>
              <a:rPr lang="en-US" sz="2800" dirty="0" err="1" smtClean="0"/>
              <a:t>tidak</a:t>
            </a:r>
            <a:r>
              <a:rPr lang="en-US" sz="2800" dirty="0" smtClean="0"/>
              <a:t> </a:t>
            </a:r>
            <a:r>
              <a:rPr lang="en-US" sz="2800" dirty="0" err="1" smtClean="0"/>
              <a:t>terpenuhi</a:t>
            </a:r>
            <a:r>
              <a:rPr lang="en-US" sz="2800" dirty="0" smtClean="0"/>
              <a:t>, </a:t>
            </a:r>
            <a:r>
              <a:rPr lang="en-US" sz="2800" dirty="0" err="1" smtClean="0"/>
              <a:t>masih</a:t>
            </a:r>
            <a:r>
              <a:rPr lang="en-US" sz="2800" dirty="0" smtClean="0"/>
              <a:t> </a:t>
            </a:r>
            <a:r>
              <a:rPr lang="en-US" sz="2800" dirty="0" err="1" smtClean="0"/>
              <a:t>bisa</a:t>
            </a:r>
            <a:r>
              <a:rPr lang="en-US" sz="2800" dirty="0" smtClean="0"/>
              <a:t> </a:t>
            </a:r>
            <a:r>
              <a:rPr lang="en-US" sz="2800" dirty="0" err="1" smtClean="0"/>
              <a:t>dilakukan</a:t>
            </a:r>
            <a:r>
              <a:rPr lang="en-US" sz="2800" dirty="0" smtClean="0"/>
              <a:t> </a:t>
            </a:r>
            <a:r>
              <a:rPr lang="en-US" sz="2800" dirty="0" err="1" smtClean="0"/>
              <a:t>transformasi</a:t>
            </a:r>
            <a:r>
              <a:rPr lang="en-US" sz="2800" dirty="0" smtClean="0"/>
              <a:t> data </a:t>
            </a:r>
            <a:r>
              <a:rPr lang="en-US" sz="2800" dirty="0" err="1" smtClean="0"/>
              <a:t>dan</a:t>
            </a:r>
            <a:r>
              <a:rPr lang="en-US" sz="2800" dirty="0" smtClean="0"/>
              <a:t> </a:t>
            </a:r>
            <a:r>
              <a:rPr lang="en-US" sz="2800" dirty="0" err="1" smtClean="0"/>
              <a:t>tetap</a:t>
            </a:r>
            <a:r>
              <a:rPr lang="en-US" sz="2800" dirty="0" smtClean="0"/>
              <a:t> </a:t>
            </a:r>
            <a:r>
              <a:rPr lang="en-US" sz="2800" dirty="0" err="1" smtClean="0"/>
              <a:t>menggunakan</a:t>
            </a:r>
            <a:r>
              <a:rPr lang="en-US" sz="2800" dirty="0" smtClean="0"/>
              <a:t> </a:t>
            </a:r>
            <a:r>
              <a:rPr lang="en-US" sz="2800" dirty="0" err="1" smtClean="0"/>
              <a:t>prosedur</a:t>
            </a:r>
            <a:r>
              <a:rPr lang="en-US" sz="2800" dirty="0" smtClean="0"/>
              <a:t> </a:t>
            </a:r>
            <a:r>
              <a:rPr lang="en-US" sz="2800" dirty="0" err="1" smtClean="0"/>
              <a:t>parametrik</a:t>
            </a:r>
            <a:r>
              <a:rPr lang="en-US" sz="2800" dirty="0" smtClean="0"/>
              <a:t>. </a:t>
            </a:r>
            <a:endParaRPr lang="id-ID" sz="2800" dirty="0" smtClean="0"/>
          </a:p>
          <a:p>
            <a:pPr marL="257175" indent="-257175" algn="just">
              <a:spcAft>
                <a:spcPts val="1800"/>
              </a:spcAft>
              <a:buFont typeface="Wingdings" pitchFamily="2" charset="2"/>
              <a:buChar char="v"/>
            </a:pPr>
            <a:r>
              <a:rPr lang="en-US" sz="2800" dirty="0" err="1" smtClean="0"/>
              <a:t>Hanya</a:t>
            </a:r>
            <a:r>
              <a:rPr lang="en-US" sz="2800" dirty="0" smtClean="0"/>
              <a:t> </a:t>
            </a:r>
            <a:r>
              <a:rPr lang="en-US" sz="2800" dirty="0" err="1" smtClean="0"/>
              <a:t>jika</a:t>
            </a:r>
            <a:r>
              <a:rPr lang="en-US" sz="2800" dirty="0" smtClean="0"/>
              <a:t> </a:t>
            </a:r>
            <a:r>
              <a:rPr lang="en-US" sz="2800" dirty="0" err="1" smtClean="0"/>
              <a:t>memang</a:t>
            </a:r>
            <a:r>
              <a:rPr lang="en-US" sz="2800" dirty="0" smtClean="0"/>
              <a:t> </a:t>
            </a:r>
            <a:r>
              <a:rPr lang="en-US" sz="2800" dirty="0" err="1" smtClean="0"/>
              <a:t>sudah</a:t>
            </a:r>
            <a:r>
              <a:rPr lang="en-US" sz="2800" dirty="0" smtClean="0"/>
              <a:t> </a:t>
            </a:r>
            <a:r>
              <a:rPr lang="en-US" sz="2800" dirty="0" err="1" smtClean="0"/>
              <a:t>tidak</a:t>
            </a:r>
            <a:r>
              <a:rPr lang="en-US" sz="2800" dirty="0" smtClean="0"/>
              <a:t> </a:t>
            </a:r>
            <a:r>
              <a:rPr lang="en-US" sz="2800" dirty="0" err="1" smtClean="0"/>
              <a:t>ada</a:t>
            </a:r>
            <a:r>
              <a:rPr lang="en-US" sz="2800" dirty="0" smtClean="0"/>
              <a:t> ’</a:t>
            </a:r>
            <a:r>
              <a:rPr lang="en-US" sz="2800" dirty="0" err="1" smtClean="0"/>
              <a:t>jalan</a:t>
            </a:r>
            <a:r>
              <a:rPr lang="en-US" sz="2800" dirty="0" smtClean="0"/>
              <a:t> lain’, </a:t>
            </a:r>
            <a:r>
              <a:rPr lang="en-US" sz="2800" dirty="0" err="1" smtClean="0"/>
              <a:t>penggunaan</a:t>
            </a:r>
            <a:r>
              <a:rPr lang="en-US" sz="2800" dirty="0" smtClean="0"/>
              <a:t> </a:t>
            </a:r>
            <a:r>
              <a:rPr lang="en-US" sz="2800" dirty="0" err="1" smtClean="0"/>
              <a:t>prosedur</a:t>
            </a:r>
            <a:r>
              <a:rPr lang="en-US" sz="2800" dirty="0" smtClean="0"/>
              <a:t> non </a:t>
            </a:r>
            <a:r>
              <a:rPr lang="en-US" sz="2800" dirty="0" err="1" smtClean="0"/>
              <a:t>parametrik</a:t>
            </a:r>
            <a:r>
              <a:rPr lang="en-US" sz="2800" dirty="0" smtClean="0"/>
              <a:t> </a:t>
            </a:r>
            <a:r>
              <a:rPr lang="en-US" sz="2800" dirty="0" err="1" smtClean="0"/>
              <a:t>bisa</a:t>
            </a:r>
            <a:r>
              <a:rPr lang="en-US" sz="2800" dirty="0" smtClean="0"/>
              <a:t> </a:t>
            </a:r>
            <a:r>
              <a:rPr lang="en-US" sz="2800" dirty="0" err="1" smtClean="0"/>
              <a:t>dipertimbangkan</a:t>
            </a:r>
            <a:r>
              <a:rPr lang="en-US" sz="2800" dirty="0" smtClean="0"/>
              <a:t>.</a:t>
            </a:r>
          </a:p>
          <a:p>
            <a:pPr marL="257175" indent="-257175">
              <a:spcAft>
                <a:spcPts val="1800"/>
              </a:spcAft>
              <a:buFont typeface="Wingdings" pitchFamily="2" charset="2"/>
              <a:buChar char="v"/>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Mengapa</a:t>
            </a:r>
            <a:r>
              <a:rPr lang="en-US" dirty="0" smtClean="0"/>
              <a:t> </a:t>
            </a:r>
            <a:r>
              <a:rPr lang="en-US" dirty="0" err="1" smtClean="0"/>
              <a:t>harus</a:t>
            </a:r>
            <a:r>
              <a:rPr lang="en-US" dirty="0" smtClean="0"/>
              <a:t> Non </a:t>
            </a:r>
            <a:r>
              <a:rPr lang="en-US" dirty="0" err="1" smtClean="0"/>
              <a:t>Parametrik</a:t>
            </a:r>
            <a:r>
              <a:rPr lang="en-US" dirty="0" smtClean="0"/>
              <a:t>? (2)</a:t>
            </a:r>
            <a:endParaRPr lang="en-US" dirty="0"/>
          </a:p>
        </p:txBody>
      </p:sp>
      <p:sp>
        <p:nvSpPr>
          <p:cNvPr id="6" name="Content Placeholder 5"/>
          <p:cNvSpPr>
            <a:spLocks noGrp="1"/>
          </p:cNvSpPr>
          <p:nvPr>
            <p:ph idx="1"/>
          </p:nvPr>
        </p:nvSpPr>
        <p:spPr/>
        <p:txBody>
          <a:bodyPr/>
          <a:lstStyle/>
          <a:p>
            <a:pPr algn="just">
              <a:spcAft>
                <a:spcPts val="2400"/>
              </a:spcAft>
              <a:buFont typeface="Wingdings" pitchFamily="2" charset="2"/>
              <a:buChar char="v"/>
            </a:pPr>
            <a:r>
              <a:rPr lang="en-US" sz="2800" dirty="0" err="1" smtClean="0"/>
              <a:t>Jika</a:t>
            </a:r>
            <a:r>
              <a:rPr lang="en-US" sz="2800" dirty="0" smtClean="0"/>
              <a:t> </a:t>
            </a:r>
            <a:r>
              <a:rPr lang="en-US" sz="2800" dirty="0" err="1" smtClean="0"/>
              <a:t>jumlah</a:t>
            </a:r>
            <a:r>
              <a:rPr lang="en-US" sz="2800" dirty="0" smtClean="0"/>
              <a:t> data </a:t>
            </a:r>
            <a:r>
              <a:rPr lang="en-US" sz="2800" dirty="0" err="1" smtClean="0"/>
              <a:t>terlalu</a:t>
            </a:r>
            <a:r>
              <a:rPr lang="en-US" sz="2800" dirty="0" smtClean="0"/>
              <a:t> </a:t>
            </a:r>
            <a:r>
              <a:rPr lang="en-US" sz="2800" dirty="0" err="1" smtClean="0"/>
              <a:t>sedikit</a:t>
            </a:r>
            <a:r>
              <a:rPr lang="en-US" sz="2800" dirty="0" smtClean="0"/>
              <a:t>, </a:t>
            </a:r>
            <a:r>
              <a:rPr lang="en-US" sz="2800" dirty="0" err="1" smtClean="0"/>
              <a:t>bisa</a:t>
            </a:r>
            <a:r>
              <a:rPr lang="en-US" sz="2800" dirty="0" smtClean="0"/>
              <a:t> </a:t>
            </a:r>
            <a:r>
              <a:rPr lang="en-US" sz="2800" dirty="0" err="1" smtClean="0"/>
              <a:t>diusahakan</a:t>
            </a:r>
            <a:r>
              <a:rPr lang="en-US" sz="2800" dirty="0" smtClean="0"/>
              <a:t> </a:t>
            </a:r>
            <a:r>
              <a:rPr lang="en-US" sz="2800" dirty="0" err="1" smtClean="0"/>
              <a:t>penambahan</a:t>
            </a:r>
            <a:r>
              <a:rPr lang="en-US" sz="2800" dirty="0" smtClean="0"/>
              <a:t> data </a:t>
            </a:r>
            <a:r>
              <a:rPr lang="en-US" sz="2800" dirty="0" err="1" smtClean="0"/>
              <a:t>sehingga</a:t>
            </a:r>
            <a:r>
              <a:rPr lang="en-US" sz="2800" dirty="0" smtClean="0"/>
              <a:t> </a:t>
            </a:r>
            <a:r>
              <a:rPr lang="en-US" sz="2800" dirty="0" err="1" smtClean="0"/>
              <a:t>memenuhi</a:t>
            </a:r>
            <a:r>
              <a:rPr lang="en-US" sz="2800" dirty="0" smtClean="0"/>
              <a:t> </a:t>
            </a:r>
            <a:r>
              <a:rPr lang="en-US" sz="2800" dirty="0" err="1" smtClean="0"/>
              <a:t>prosedur</a:t>
            </a:r>
            <a:r>
              <a:rPr lang="en-US" sz="2800" dirty="0" smtClean="0"/>
              <a:t> </a:t>
            </a:r>
            <a:r>
              <a:rPr lang="en-US" sz="2800" dirty="0" err="1" smtClean="0"/>
              <a:t>parametrik</a:t>
            </a:r>
            <a:r>
              <a:rPr lang="en-US" sz="2800" dirty="0" smtClean="0"/>
              <a:t> (</a:t>
            </a:r>
            <a:r>
              <a:rPr lang="en-US" sz="2800" dirty="0" err="1" smtClean="0"/>
              <a:t>sekitar</a:t>
            </a:r>
            <a:r>
              <a:rPr lang="en-US" sz="2800" dirty="0" smtClean="0"/>
              <a:t> 30 data </a:t>
            </a:r>
            <a:r>
              <a:rPr lang="en-US" sz="2800" dirty="0" err="1" smtClean="0"/>
              <a:t>atau</a:t>
            </a:r>
            <a:r>
              <a:rPr lang="en-US" sz="2800" dirty="0" smtClean="0"/>
              <a:t> </a:t>
            </a:r>
            <a:r>
              <a:rPr lang="en-US" sz="2800" dirty="0" err="1" smtClean="0"/>
              <a:t>lebih</a:t>
            </a:r>
            <a:r>
              <a:rPr lang="en-US" sz="2800" dirty="0" smtClean="0"/>
              <a:t>), </a:t>
            </a:r>
            <a:r>
              <a:rPr lang="en-US" sz="2800" dirty="0" err="1" smtClean="0"/>
              <a:t>sejauh</a:t>
            </a:r>
            <a:r>
              <a:rPr lang="en-US" sz="2800" dirty="0" smtClean="0"/>
              <a:t> </a:t>
            </a:r>
            <a:r>
              <a:rPr lang="en-US" sz="2800" dirty="0" err="1" smtClean="0"/>
              <a:t>penembahan</a:t>
            </a:r>
            <a:r>
              <a:rPr lang="en-US" sz="2800" dirty="0" smtClean="0"/>
              <a:t> data </a:t>
            </a:r>
            <a:r>
              <a:rPr lang="en-US" sz="2800" dirty="0" err="1" smtClean="0"/>
              <a:t>tidak</a:t>
            </a:r>
            <a:r>
              <a:rPr lang="en-US" sz="2800" dirty="0" smtClean="0"/>
              <a:t> </a:t>
            </a:r>
            <a:r>
              <a:rPr lang="en-US" sz="2800" dirty="0" err="1" smtClean="0"/>
              <a:t>membebani</a:t>
            </a:r>
            <a:r>
              <a:rPr lang="en-US" sz="2800" dirty="0" smtClean="0"/>
              <a:t> </a:t>
            </a:r>
            <a:r>
              <a:rPr lang="en-US" sz="2800" dirty="0" err="1" smtClean="0"/>
              <a:t>biaya</a:t>
            </a:r>
            <a:r>
              <a:rPr lang="en-US" sz="2800" dirty="0" smtClean="0"/>
              <a:t> </a:t>
            </a:r>
            <a:r>
              <a:rPr lang="en-US" sz="2800" dirty="0" err="1" smtClean="0"/>
              <a:t>dan</a:t>
            </a:r>
            <a:r>
              <a:rPr lang="en-US" sz="2800" dirty="0" smtClean="0"/>
              <a:t> </a:t>
            </a:r>
            <a:r>
              <a:rPr lang="en-US" sz="2800" dirty="0" err="1" smtClean="0"/>
              <a:t>masih</a:t>
            </a:r>
            <a:r>
              <a:rPr lang="en-US" sz="2800" dirty="0" smtClean="0"/>
              <a:t> </a:t>
            </a:r>
            <a:r>
              <a:rPr lang="en-US" sz="2800" dirty="0" err="1" smtClean="0"/>
              <a:t>relevan</a:t>
            </a:r>
            <a:r>
              <a:rPr lang="en-US" sz="2800" dirty="0" smtClean="0"/>
              <a:t> </a:t>
            </a:r>
            <a:r>
              <a:rPr lang="en-US" sz="2800" dirty="0" err="1" smtClean="0"/>
              <a:t>dengan</a:t>
            </a:r>
            <a:r>
              <a:rPr lang="en-US" sz="2800" dirty="0" smtClean="0"/>
              <a:t> </a:t>
            </a:r>
            <a:r>
              <a:rPr lang="en-US" sz="2800" dirty="0" err="1" smtClean="0"/>
              <a:t>tujuan</a:t>
            </a:r>
            <a:r>
              <a:rPr lang="en-US" sz="2800" dirty="0" smtClean="0"/>
              <a:t> </a:t>
            </a:r>
            <a:r>
              <a:rPr lang="en-US" sz="2800" dirty="0" err="1" smtClean="0"/>
              <a:t>penelitian</a:t>
            </a:r>
            <a:r>
              <a:rPr lang="id-ID" sz="2800" dirty="0" smtClean="0"/>
              <a:t>.</a:t>
            </a:r>
          </a:p>
          <a:p>
            <a:pPr algn="just">
              <a:spcAft>
                <a:spcPts val="2400"/>
              </a:spcAft>
              <a:buFont typeface="Wingdings" pitchFamily="2" charset="2"/>
              <a:buChar char="v"/>
            </a:pPr>
            <a:r>
              <a:rPr lang="en-US" sz="2800" dirty="0" err="1" smtClean="0"/>
              <a:t>Untuk</a:t>
            </a:r>
            <a:r>
              <a:rPr lang="en-US" sz="2800" dirty="0" smtClean="0"/>
              <a:t> </a:t>
            </a:r>
            <a:r>
              <a:rPr lang="en-US" sz="2800" dirty="0" smtClean="0"/>
              <a:t>data </a:t>
            </a:r>
            <a:r>
              <a:rPr lang="en-US" sz="2800" dirty="0" err="1" smtClean="0"/>
              <a:t>bertipe</a:t>
            </a:r>
            <a:r>
              <a:rPr lang="en-US" sz="2800" dirty="0" smtClean="0"/>
              <a:t> normal </a:t>
            </a:r>
            <a:r>
              <a:rPr lang="en-US" sz="2800" dirty="0" err="1" smtClean="0"/>
              <a:t>atau</a:t>
            </a:r>
            <a:r>
              <a:rPr lang="en-US" sz="2800" dirty="0" smtClean="0"/>
              <a:t> ordinal, </a:t>
            </a:r>
            <a:r>
              <a:rPr lang="en-US" sz="2800" dirty="0" err="1" smtClean="0"/>
              <a:t>hal</a:t>
            </a:r>
            <a:r>
              <a:rPr lang="en-US" sz="2800" dirty="0" smtClean="0"/>
              <a:t> </a:t>
            </a:r>
            <a:r>
              <a:rPr lang="en-US" sz="2800" dirty="0" err="1" smtClean="0"/>
              <a:t>ini</a:t>
            </a:r>
            <a:r>
              <a:rPr lang="en-US" sz="2800" dirty="0" smtClean="0"/>
              <a:t> </a:t>
            </a:r>
            <a:r>
              <a:rPr lang="en-US" sz="2800" dirty="0" err="1" smtClean="0"/>
              <a:t>tidak</a:t>
            </a:r>
            <a:r>
              <a:rPr lang="en-US" sz="2800" dirty="0" smtClean="0"/>
              <a:t> </a:t>
            </a:r>
            <a:r>
              <a:rPr lang="en-US" sz="2800" dirty="0" err="1" smtClean="0"/>
              <a:t>bisa</a:t>
            </a:r>
            <a:r>
              <a:rPr lang="en-US" sz="2800" dirty="0" smtClean="0"/>
              <a:t> </a:t>
            </a:r>
            <a:r>
              <a:rPr lang="en-US" sz="2800" dirty="0" err="1" smtClean="0"/>
              <a:t>diubah</a:t>
            </a:r>
            <a:r>
              <a:rPr lang="en-US" sz="2800" dirty="0" smtClean="0"/>
              <a:t>, </a:t>
            </a:r>
            <a:r>
              <a:rPr lang="en-US" sz="2800" dirty="0" err="1" smtClean="0"/>
              <a:t>karena</a:t>
            </a:r>
            <a:r>
              <a:rPr lang="en-US" sz="2800" dirty="0" smtClean="0"/>
              <a:t> </a:t>
            </a:r>
            <a:r>
              <a:rPr lang="en-US" sz="2800" dirty="0" err="1" smtClean="0"/>
              <a:t>menyangkut</a:t>
            </a:r>
            <a:r>
              <a:rPr lang="en-US" sz="2800" dirty="0" smtClean="0"/>
              <a:t> ’nature’ data. Mau </a:t>
            </a:r>
            <a:r>
              <a:rPr lang="en-US" sz="2800" dirty="0" err="1" smtClean="0"/>
              <a:t>tidak</a:t>
            </a:r>
            <a:r>
              <a:rPr lang="en-US" sz="2800" dirty="0" smtClean="0"/>
              <a:t> </a:t>
            </a:r>
            <a:r>
              <a:rPr lang="en-US" sz="2800" dirty="0" err="1" smtClean="0"/>
              <a:t>mau</a:t>
            </a:r>
            <a:r>
              <a:rPr lang="en-US" sz="2800" dirty="0" smtClean="0"/>
              <a:t> </a:t>
            </a:r>
            <a:r>
              <a:rPr lang="en-US" sz="2800" dirty="0" err="1" smtClean="0"/>
              <a:t>prosedur</a:t>
            </a:r>
            <a:r>
              <a:rPr lang="en-US" sz="2800" dirty="0" smtClean="0"/>
              <a:t> non </a:t>
            </a:r>
            <a:r>
              <a:rPr lang="en-US" sz="2800" dirty="0" err="1" smtClean="0"/>
              <a:t>parametrik</a:t>
            </a:r>
            <a:r>
              <a:rPr lang="en-US" sz="2800" dirty="0" smtClean="0"/>
              <a:t> </a:t>
            </a:r>
            <a:r>
              <a:rPr lang="en-US" sz="2800" dirty="0" err="1" smtClean="0"/>
              <a:t>sangat</a:t>
            </a:r>
            <a:r>
              <a:rPr lang="en-US" sz="2800" dirty="0" smtClean="0"/>
              <a:t> </a:t>
            </a:r>
            <a:r>
              <a:rPr lang="en-US" sz="2800" dirty="0" err="1" smtClean="0"/>
              <a:t>dianjurkan</a:t>
            </a:r>
            <a:r>
              <a:rPr lang="en-US" sz="2800" dirty="0" smtClean="0"/>
              <a:t> </a:t>
            </a:r>
            <a:r>
              <a:rPr lang="en-US" sz="2800" dirty="0" err="1" smtClean="0"/>
              <a:t>untuk</a:t>
            </a:r>
            <a:r>
              <a:rPr lang="en-US" sz="2800" dirty="0" smtClean="0"/>
              <a:t> </a:t>
            </a:r>
            <a:r>
              <a:rPr lang="en-US" sz="2800" dirty="0" err="1" smtClean="0"/>
              <a:t>tipe</a:t>
            </a:r>
            <a:r>
              <a:rPr lang="en-US" sz="2800" dirty="0" smtClean="0"/>
              <a:t> data nominal </a:t>
            </a:r>
            <a:r>
              <a:rPr lang="en-US" sz="2800" dirty="0" err="1" smtClean="0"/>
              <a:t>dan</a:t>
            </a:r>
            <a:r>
              <a:rPr lang="en-US" sz="2800" dirty="0" smtClean="0"/>
              <a:t> ordinal.</a:t>
            </a:r>
          </a:p>
          <a:p>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Penggunaan</a:t>
            </a:r>
            <a:r>
              <a:rPr lang="en-US" dirty="0" smtClean="0"/>
              <a:t> </a:t>
            </a:r>
            <a:r>
              <a:rPr lang="en-US" dirty="0" err="1" smtClean="0"/>
              <a:t>Statistik</a:t>
            </a:r>
            <a:r>
              <a:rPr lang="en-US" dirty="0" smtClean="0"/>
              <a:t> Non-</a:t>
            </a:r>
            <a:r>
              <a:rPr lang="en-US" dirty="0" err="1" smtClean="0"/>
              <a:t>Parametrik</a:t>
            </a:r>
            <a:endParaRPr lang="en-US" dirty="0"/>
          </a:p>
        </p:txBody>
      </p:sp>
      <p:grpSp>
        <p:nvGrpSpPr>
          <p:cNvPr id="29" name="Group 28"/>
          <p:cNvGrpSpPr/>
          <p:nvPr/>
        </p:nvGrpSpPr>
        <p:grpSpPr>
          <a:xfrm>
            <a:off x="960437" y="1341438"/>
            <a:ext cx="8626475" cy="5958681"/>
            <a:chOff x="1279525" y="1600200"/>
            <a:chExt cx="8626475" cy="5181600"/>
          </a:xfrm>
        </p:grpSpPr>
        <p:sp>
          <p:nvSpPr>
            <p:cNvPr id="5" name="Text Box 29"/>
            <p:cNvSpPr txBox="1">
              <a:spLocks noChangeArrowheads="1"/>
            </p:cNvSpPr>
            <p:nvPr/>
          </p:nvSpPr>
          <p:spPr bwMode="auto">
            <a:xfrm>
              <a:off x="3705721" y="1600200"/>
              <a:ext cx="1617464" cy="438689"/>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MULAI</a:t>
              </a:r>
              <a:endParaRPr lang="en-US" sz="2000"/>
            </a:p>
          </p:txBody>
        </p:sp>
        <p:sp>
          <p:nvSpPr>
            <p:cNvPr id="6" name="Text Box 30"/>
            <p:cNvSpPr txBox="1">
              <a:spLocks noChangeArrowheads="1"/>
            </p:cNvSpPr>
            <p:nvPr/>
          </p:nvSpPr>
          <p:spPr bwMode="auto">
            <a:xfrm>
              <a:off x="3436144" y="2546152"/>
              <a:ext cx="2156619" cy="402053"/>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TIPE DATA</a:t>
              </a:r>
              <a:endParaRPr lang="en-US" sz="2000"/>
            </a:p>
          </p:txBody>
        </p:sp>
        <p:sp>
          <p:nvSpPr>
            <p:cNvPr id="7" name="Line 31"/>
            <p:cNvSpPr>
              <a:spLocks noChangeShapeType="1"/>
            </p:cNvSpPr>
            <p:nvPr/>
          </p:nvSpPr>
          <p:spPr bwMode="auto">
            <a:xfrm>
              <a:off x="4514453" y="2038889"/>
              <a:ext cx="0" cy="507263"/>
            </a:xfrm>
            <a:prstGeom prst="line">
              <a:avLst/>
            </a:prstGeom>
            <a:noFill/>
            <a:ln w="9525">
              <a:solidFill>
                <a:srgbClr val="000000"/>
              </a:solidFill>
              <a:round/>
              <a:headEnd/>
              <a:tailEnd type="triangle" w="med" len="med"/>
            </a:ln>
          </p:spPr>
          <p:txBody>
            <a:bodyPr/>
            <a:lstStyle/>
            <a:p>
              <a:endParaRPr lang="en-US"/>
            </a:p>
          </p:txBody>
        </p:sp>
        <p:sp>
          <p:nvSpPr>
            <p:cNvPr id="8" name="Line 32"/>
            <p:cNvSpPr>
              <a:spLocks noChangeShapeType="1"/>
            </p:cNvSpPr>
            <p:nvPr/>
          </p:nvSpPr>
          <p:spPr bwMode="auto">
            <a:xfrm>
              <a:off x="4514453" y="2884327"/>
              <a:ext cx="0" cy="676351"/>
            </a:xfrm>
            <a:prstGeom prst="line">
              <a:avLst/>
            </a:prstGeom>
            <a:noFill/>
            <a:ln w="9525">
              <a:solidFill>
                <a:srgbClr val="000000"/>
              </a:solidFill>
              <a:round/>
              <a:headEnd/>
              <a:tailEnd type="triangle" w="med" len="med"/>
            </a:ln>
          </p:spPr>
          <p:txBody>
            <a:bodyPr/>
            <a:lstStyle/>
            <a:p>
              <a:endParaRPr lang="en-US"/>
            </a:p>
          </p:txBody>
        </p:sp>
        <p:sp>
          <p:nvSpPr>
            <p:cNvPr id="9" name="Text Box 33"/>
            <p:cNvSpPr txBox="1">
              <a:spLocks noChangeArrowheads="1"/>
            </p:cNvSpPr>
            <p:nvPr/>
          </p:nvSpPr>
          <p:spPr bwMode="auto">
            <a:xfrm>
              <a:off x="3166566" y="3560678"/>
              <a:ext cx="2965351" cy="338175"/>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DISTRIBUSI DATA</a:t>
              </a:r>
              <a:endParaRPr lang="en-US" sz="2000"/>
            </a:p>
          </p:txBody>
        </p:sp>
        <p:sp>
          <p:nvSpPr>
            <p:cNvPr id="10" name="Text Box 34"/>
            <p:cNvSpPr txBox="1">
              <a:spLocks noChangeArrowheads="1"/>
            </p:cNvSpPr>
            <p:nvPr/>
          </p:nvSpPr>
          <p:spPr bwMode="auto">
            <a:xfrm>
              <a:off x="1279525" y="3053415"/>
              <a:ext cx="2695773" cy="338175"/>
            </a:xfrm>
            <a:prstGeom prst="rect">
              <a:avLst/>
            </a:prstGeom>
            <a:solidFill>
              <a:srgbClr val="FFFFFF"/>
            </a:solidFill>
            <a:ln w="9525">
              <a:noFill/>
              <a:miter lim="800000"/>
              <a:headEnd/>
              <a:tailEnd/>
            </a:ln>
          </p:spPr>
          <p:txBody>
            <a:bodyPr/>
            <a:lstStyle/>
            <a:p>
              <a:pPr>
                <a:spcAft>
                  <a:spcPts val="1000"/>
                </a:spcAft>
              </a:pPr>
              <a:r>
                <a:rPr lang="en-US" sz="2000" b="1">
                  <a:latin typeface="Calibri" pitchFamily="34" charset="0"/>
                </a:rPr>
                <a:t>INTERVAL/RASIO</a:t>
              </a:r>
              <a:endParaRPr lang="en-US" sz="2000"/>
            </a:p>
          </p:txBody>
        </p:sp>
        <p:sp>
          <p:nvSpPr>
            <p:cNvPr id="11" name="Line 35"/>
            <p:cNvSpPr>
              <a:spLocks noChangeShapeType="1"/>
            </p:cNvSpPr>
            <p:nvPr/>
          </p:nvSpPr>
          <p:spPr bwMode="auto">
            <a:xfrm>
              <a:off x="4514453" y="3898854"/>
              <a:ext cx="0" cy="1014526"/>
            </a:xfrm>
            <a:prstGeom prst="line">
              <a:avLst/>
            </a:prstGeom>
            <a:noFill/>
            <a:ln w="9525">
              <a:solidFill>
                <a:srgbClr val="000000"/>
              </a:solidFill>
              <a:round/>
              <a:headEnd/>
              <a:tailEnd type="triangle" w="med" len="med"/>
            </a:ln>
          </p:spPr>
          <p:txBody>
            <a:bodyPr/>
            <a:lstStyle/>
            <a:p>
              <a:endParaRPr lang="en-US"/>
            </a:p>
          </p:txBody>
        </p:sp>
        <p:sp>
          <p:nvSpPr>
            <p:cNvPr id="12" name="Text Box 36"/>
            <p:cNvSpPr txBox="1">
              <a:spLocks noChangeArrowheads="1"/>
            </p:cNvSpPr>
            <p:nvPr/>
          </p:nvSpPr>
          <p:spPr bwMode="auto">
            <a:xfrm>
              <a:off x="3436144" y="4913380"/>
              <a:ext cx="2426196" cy="338175"/>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JUMLAH DATA</a:t>
              </a:r>
              <a:endParaRPr lang="en-US" sz="2000"/>
            </a:p>
          </p:txBody>
        </p:sp>
        <p:sp>
          <p:nvSpPr>
            <p:cNvPr id="13" name="Text Box 37"/>
            <p:cNvSpPr txBox="1">
              <a:spLocks noChangeArrowheads="1"/>
            </p:cNvSpPr>
            <p:nvPr/>
          </p:nvSpPr>
          <p:spPr bwMode="auto">
            <a:xfrm>
              <a:off x="2357834" y="4237029"/>
              <a:ext cx="1887041" cy="338175"/>
            </a:xfrm>
            <a:prstGeom prst="rect">
              <a:avLst/>
            </a:prstGeom>
            <a:solidFill>
              <a:srgbClr val="FFFFFF"/>
            </a:solidFill>
            <a:ln w="9525">
              <a:noFill/>
              <a:miter lim="800000"/>
              <a:headEnd/>
              <a:tailEnd/>
            </a:ln>
          </p:spPr>
          <p:txBody>
            <a:bodyPr/>
            <a:lstStyle/>
            <a:p>
              <a:pPr>
                <a:spcAft>
                  <a:spcPts val="1000"/>
                </a:spcAft>
              </a:pPr>
              <a:r>
                <a:rPr lang="en-US" sz="2000" b="1">
                  <a:latin typeface="Calibri" pitchFamily="34" charset="0"/>
                </a:rPr>
                <a:t>NORMAL</a:t>
              </a:r>
              <a:endParaRPr lang="en-US" sz="2000"/>
            </a:p>
          </p:txBody>
        </p:sp>
        <p:sp>
          <p:nvSpPr>
            <p:cNvPr id="14" name="Line 38"/>
            <p:cNvSpPr>
              <a:spLocks noChangeShapeType="1"/>
            </p:cNvSpPr>
            <p:nvPr/>
          </p:nvSpPr>
          <p:spPr bwMode="auto">
            <a:xfrm>
              <a:off x="4514453" y="5251556"/>
              <a:ext cx="0" cy="845439"/>
            </a:xfrm>
            <a:prstGeom prst="line">
              <a:avLst/>
            </a:prstGeom>
            <a:noFill/>
            <a:ln w="9525">
              <a:solidFill>
                <a:srgbClr val="000000"/>
              </a:solidFill>
              <a:round/>
              <a:headEnd/>
              <a:tailEnd type="triangle" w="med" len="med"/>
            </a:ln>
          </p:spPr>
          <p:txBody>
            <a:bodyPr/>
            <a:lstStyle/>
            <a:p>
              <a:endParaRPr lang="en-US"/>
            </a:p>
          </p:txBody>
        </p:sp>
        <p:sp>
          <p:nvSpPr>
            <p:cNvPr id="15" name="Text Box 39"/>
            <p:cNvSpPr txBox="1">
              <a:spLocks noChangeArrowheads="1"/>
            </p:cNvSpPr>
            <p:nvPr/>
          </p:nvSpPr>
          <p:spPr bwMode="auto">
            <a:xfrm>
              <a:off x="3436144" y="6096995"/>
              <a:ext cx="2426196" cy="684805"/>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STATISTIK PARAMETRIK</a:t>
              </a:r>
              <a:endParaRPr lang="en-US" sz="2000"/>
            </a:p>
          </p:txBody>
        </p:sp>
        <p:sp>
          <p:nvSpPr>
            <p:cNvPr id="16" name="Line 40"/>
            <p:cNvSpPr>
              <a:spLocks noChangeShapeType="1"/>
            </p:cNvSpPr>
            <p:nvPr/>
          </p:nvSpPr>
          <p:spPr bwMode="auto">
            <a:xfrm>
              <a:off x="5592762" y="2715240"/>
              <a:ext cx="2695773" cy="0"/>
            </a:xfrm>
            <a:prstGeom prst="line">
              <a:avLst/>
            </a:prstGeom>
            <a:noFill/>
            <a:ln w="9525">
              <a:solidFill>
                <a:srgbClr val="000000"/>
              </a:solidFill>
              <a:round/>
              <a:headEnd/>
              <a:tailEnd/>
            </a:ln>
          </p:spPr>
          <p:txBody>
            <a:bodyPr/>
            <a:lstStyle/>
            <a:p>
              <a:endParaRPr lang="en-US"/>
            </a:p>
          </p:txBody>
        </p:sp>
        <p:sp>
          <p:nvSpPr>
            <p:cNvPr id="17" name="Line 41"/>
            <p:cNvSpPr>
              <a:spLocks noChangeShapeType="1"/>
            </p:cNvSpPr>
            <p:nvPr/>
          </p:nvSpPr>
          <p:spPr bwMode="auto">
            <a:xfrm>
              <a:off x="8288536" y="2715240"/>
              <a:ext cx="0" cy="676351"/>
            </a:xfrm>
            <a:prstGeom prst="line">
              <a:avLst/>
            </a:prstGeom>
            <a:noFill/>
            <a:ln w="9525">
              <a:solidFill>
                <a:srgbClr val="000000"/>
              </a:solidFill>
              <a:round/>
              <a:headEnd/>
              <a:tailEnd type="triangle" w="med" len="med"/>
            </a:ln>
          </p:spPr>
          <p:txBody>
            <a:bodyPr/>
            <a:lstStyle/>
            <a:p>
              <a:endParaRPr lang="en-US"/>
            </a:p>
          </p:txBody>
        </p:sp>
        <p:sp>
          <p:nvSpPr>
            <p:cNvPr id="18" name="Text Box 42"/>
            <p:cNvSpPr txBox="1">
              <a:spLocks noChangeArrowheads="1"/>
            </p:cNvSpPr>
            <p:nvPr/>
          </p:nvSpPr>
          <p:spPr bwMode="auto">
            <a:xfrm>
              <a:off x="5862340" y="2144099"/>
              <a:ext cx="3234928" cy="507263"/>
            </a:xfrm>
            <a:prstGeom prst="rect">
              <a:avLst/>
            </a:prstGeom>
            <a:solidFill>
              <a:srgbClr val="FFFFFF"/>
            </a:solidFill>
            <a:ln w="9525">
              <a:noFill/>
              <a:miter lim="800000"/>
              <a:headEnd/>
              <a:tailEnd/>
            </a:ln>
          </p:spPr>
          <p:txBody>
            <a:bodyPr/>
            <a:lstStyle/>
            <a:p>
              <a:pPr>
                <a:spcAft>
                  <a:spcPts val="1000"/>
                </a:spcAft>
              </a:pPr>
              <a:r>
                <a:rPr lang="en-US" sz="2000" b="1">
                  <a:latin typeface="Calibri" pitchFamily="34" charset="0"/>
                </a:rPr>
                <a:t>NOMINAL/ORDINAL</a:t>
              </a:r>
              <a:endParaRPr lang="en-US" sz="2000"/>
            </a:p>
          </p:txBody>
        </p:sp>
        <p:sp>
          <p:nvSpPr>
            <p:cNvPr id="19" name="Text Box 43"/>
            <p:cNvSpPr txBox="1">
              <a:spLocks noChangeArrowheads="1"/>
            </p:cNvSpPr>
            <p:nvPr/>
          </p:nvSpPr>
          <p:spPr bwMode="auto">
            <a:xfrm>
              <a:off x="7479804" y="3391591"/>
              <a:ext cx="2426196" cy="976012"/>
            </a:xfrm>
            <a:prstGeom prst="rect">
              <a:avLst/>
            </a:prstGeom>
            <a:solidFill>
              <a:srgbClr val="FFFFFF"/>
            </a:solidFill>
            <a:ln w="9525">
              <a:solidFill>
                <a:srgbClr val="000000"/>
              </a:solidFill>
              <a:miter lim="800000"/>
              <a:headEnd/>
              <a:tailEnd/>
            </a:ln>
          </p:spPr>
          <p:txBody>
            <a:bodyPr/>
            <a:lstStyle/>
            <a:p>
              <a:pPr algn="ctr"/>
              <a:endParaRPr lang="en-US" sz="2000">
                <a:latin typeface="Times New Roman" pitchFamily="18" charset="0"/>
              </a:endParaRPr>
            </a:p>
            <a:p>
              <a:pPr algn="ctr"/>
              <a:r>
                <a:rPr lang="en-US" sz="2000">
                  <a:latin typeface="Calibri" pitchFamily="34" charset="0"/>
                </a:rPr>
                <a:t>STATISTIK NON</a:t>
              </a:r>
            </a:p>
            <a:p>
              <a:pPr algn="ctr"/>
              <a:r>
                <a:rPr lang="en-US" sz="2000">
                  <a:latin typeface="Calibri" pitchFamily="34" charset="0"/>
                </a:rPr>
                <a:t>PARAMETRIK</a:t>
              </a:r>
              <a:endParaRPr lang="en-US" sz="2000"/>
            </a:p>
          </p:txBody>
        </p:sp>
        <p:sp>
          <p:nvSpPr>
            <p:cNvPr id="20" name="Line 44"/>
            <p:cNvSpPr>
              <a:spLocks noChangeShapeType="1"/>
            </p:cNvSpPr>
            <p:nvPr/>
          </p:nvSpPr>
          <p:spPr bwMode="auto">
            <a:xfrm>
              <a:off x="6131917" y="3729766"/>
              <a:ext cx="1347887" cy="0"/>
            </a:xfrm>
            <a:prstGeom prst="line">
              <a:avLst/>
            </a:prstGeom>
            <a:noFill/>
            <a:ln w="9525">
              <a:solidFill>
                <a:srgbClr val="000000"/>
              </a:solidFill>
              <a:round/>
              <a:headEnd/>
              <a:tailEnd type="triangle" w="med" len="med"/>
            </a:ln>
          </p:spPr>
          <p:txBody>
            <a:bodyPr/>
            <a:lstStyle/>
            <a:p>
              <a:endParaRPr lang="en-US"/>
            </a:p>
          </p:txBody>
        </p:sp>
        <p:sp>
          <p:nvSpPr>
            <p:cNvPr id="21" name="Line 45"/>
            <p:cNvSpPr>
              <a:spLocks noChangeShapeType="1"/>
            </p:cNvSpPr>
            <p:nvPr/>
          </p:nvSpPr>
          <p:spPr bwMode="auto">
            <a:xfrm>
              <a:off x="5862340" y="5082468"/>
              <a:ext cx="2426196" cy="0"/>
            </a:xfrm>
            <a:prstGeom prst="line">
              <a:avLst/>
            </a:prstGeom>
            <a:noFill/>
            <a:ln w="9525">
              <a:solidFill>
                <a:srgbClr val="000000"/>
              </a:solidFill>
              <a:round/>
              <a:headEnd/>
              <a:tailEnd/>
            </a:ln>
          </p:spPr>
          <p:txBody>
            <a:bodyPr/>
            <a:lstStyle/>
            <a:p>
              <a:endParaRPr lang="en-US"/>
            </a:p>
          </p:txBody>
        </p:sp>
        <p:sp>
          <p:nvSpPr>
            <p:cNvPr id="22" name="Line 46"/>
            <p:cNvSpPr>
              <a:spLocks noChangeShapeType="1"/>
            </p:cNvSpPr>
            <p:nvPr/>
          </p:nvSpPr>
          <p:spPr bwMode="auto">
            <a:xfrm flipV="1">
              <a:off x="8288536" y="4237029"/>
              <a:ext cx="0" cy="845439"/>
            </a:xfrm>
            <a:prstGeom prst="line">
              <a:avLst/>
            </a:prstGeom>
            <a:noFill/>
            <a:ln w="9525">
              <a:solidFill>
                <a:srgbClr val="000000"/>
              </a:solidFill>
              <a:round/>
              <a:headEnd/>
              <a:tailEnd type="triangle" w="med" len="med"/>
            </a:ln>
          </p:spPr>
          <p:txBody>
            <a:bodyPr/>
            <a:lstStyle/>
            <a:p>
              <a:endParaRPr lang="en-US"/>
            </a:p>
          </p:txBody>
        </p:sp>
        <p:sp>
          <p:nvSpPr>
            <p:cNvPr id="23" name="Text Box 47"/>
            <p:cNvSpPr txBox="1">
              <a:spLocks noChangeArrowheads="1"/>
            </p:cNvSpPr>
            <p:nvPr/>
          </p:nvSpPr>
          <p:spPr bwMode="auto">
            <a:xfrm>
              <a:off x="5862340" y="4575205"/>
              <a:ext cx="2156619" cy="338175"/>
            </a:xfrm>
            <a:prstGeom prst="rect">
              <a:avLst/>
            </a:prstGeom>
            <a:solidFill>
              <a:srgbClr val="FFFFFF"/>
            </a:solidFill>
            <a:ln w="9525">
              <a:noFill/>
              <a:miter lim="800000"/>
              <a:headEnd/>
              <a:tailEnd/>
            </a:ln>
          </p:spPr>
          <p:txBody>
            <a:bodyPr/>
            <a:lstStyle/>
            <a:p>
              <a:pPr algn="ctr">
                <a:spcAft>
                  <a:spcPts val="1000"/>
                </a:spcAft>
              </a:pPr>
              <a:r>
                <a:rPr lang="en-US" sz="2000" b="1">
                  <a:latin typeface="Calibri" pitchFamily="34" charset="0"/>
                </a:rPr>
                <a:t>KECIL (&lt; 30)</a:t>
              </a:r>
              <a:endParaRPr lang="en-US" sz="2000"/>
            </a:p>
          </p:txBody>
        </p:sp>
        <p:sp>
          <p:nvSpPr>
            <p:cNvPr id="24" name="Text Box 48"/>
            <p:cNvSpPr txBox="1">
              <a:spLocks noChangeArrowheads="1"/>
            </p:cNvSpPr>
            <p:nvPr/>
          </p:nvSpPr>
          <p:spPr bwMode="auto">
            <a:xfrm>
              <a:off x="4784030" y="5420644"/>
              <a:ext cx="2156619" cy="507263"/>
            </a:xfrm>
            <a:prstGeom prst="rect">
              <a:avLst/>
            </a:prstGeom>
            <a:solidFill>
              <a:srgbClr val="FFFFFF"/>
            </a:solidFill>
            <a:ln w="9525">
              <a:noFill/>
              <a:miter lim="800000"/>
              <a:headEnd/>
              <a:tailEnd/>
            </a:ln>
          </p:spPr>
          <p:txBody>
            <a:bodyPr/>
            <a:lstStyle/>
            <a:p>
              <a:pPr>
                <a:spcAft>
                  <a:spcPts val="1000"/>
                </a:spcAft>
              </a:pPr>
              <a:r>
                <a:rPr lang="en-US" sz="2000" b="1" dirty="0">
                  <a:latin typeface="Calibri" pitchFamily="34" charset="0"/>
                </a:rPr>
                <a:t>BESAR </a:t>
              </a:r>
              <a:r>
                <a:rPr lang="en-US" sz="2000" b="1" dirty="0" smtClean="0">
                  <a:latin typeface="Calibri" pitchFamily="34" charset="0"/>
                </a:rPr>
                <a:t>(≥30</a:t>
              </a:r>
              <a:r>
                <a:rPr lang="en-US" sz="2000" b="1" dirty="0">
                  <a:latin typeface="Calibri" pitchFamily="34" charset="0"/>
                </a:rPr>
                <a:t>)</a:t>
              </a:r>
              <a:endParaRPr lang="en-US" sz="2000" dirty="0"/>
            </a:p>
          </p:txBody>
        </p:sp>
        <p:sp>
          <p:nvSpPr>
            <p:cNvPr id="25" name="Line 49"/>
            <p:cNvSpPr>
              <a:spLocks noChangeShapeType="1"/>
            </p:cNvSpPr>
            <p:nvPr/>
          </p:nvSpPr>
          <p:spPr bwMode="auto">
            <a:xfrm>
              <a:off x="7210227" y="5082468"/>
              <a:ext cx="0" cy="1183614"/>
            </a:xfrm>
            <a:prstGeom prst="line">
              <a:avLst/>
            </a:prstGeom>
            <a:noFill/>
            <a:ln w="9525">
              <a:solidFill>
                <a:srgbClr val="000000"/>
              </a:solidFill>
              <a:round/>
              <a:headEnd/>
              <a:tailEnd/>
            </a:ln>
          </p:spPr>
          <p:txBody>
            <a:bodyPr/>
            <a:lstStyle/>
            <a:p>
              <a:endParaRPr lang="en-US"/>
            </a:p>
          </p:txBody>
        </p:sp>
        <p:sp>
          <p:nvSpPr>
            <p:cNvPr id="26" name="Line 50"/>
            <p:cNvSpPr>
              <a:spLocks noChangeShapeType="1"/>
            </p:cNvSpPr>
            <p:nvPr/>
          </p:nvSpPr>
          <p:spPr bwMode="auto">
            <a:xfrm flipH="1">
              <a:off x="5862340" y="6266082"/>
              <a:ext cx="1347887" cy="0"/>
            </a:xfrm>
            <a:prstGeom prst="line">
              <a:avLst/>
            </a:prstGeom>
            <a:noFill/>
            <a:ln w="9525">
              <a:solidFill>
                <a:srgbClr val="000000"/>
              </a:solidFill>
              <a:round/>
              <a:headEnd/>
              <a:tailEnd type="triangle" w="med" len="med"/>
            </a:ln>
          </p:spPr>
          <p:txBody>
            <a:bodyPr/>
            <a:lstStyle/>
            <a:p>
              <a:endParaRPr lang="en-US"/>
            </a:p>
          </p:txBody>
        </p:sp>
        <p:sp>
          <p:nvSpPr>
            <p:cNvPr id="27" name="Text Box 51"/>
            <p:cNvSpPr txBox="1">
              <a:spLocks noChangeArrowheads="1"/>
            </p:cNvSpPr>
            <p:nvPr/>
          </p:nvSpPr>
          <p:spPr bwMode="auto">
            <a:xfrm>
              <a:off x="7479804" y="5420644"/>
              <a:ext cx="2426196" cy="1271916"/>
            </a:xfrm>
            <a:prstGeom prst="rect">
              <a:avLst/>
            </a:prstGeom>
            <a:solidFill>
              <a:srgbClr val="FFFFFF"/>
            </a:solidFill>
            <a:ln w="9525">
              <a:noFill/>
              <a:miter lim="800000"/>
              <a:headEnd/>
              <a:tailEnd/>
            </a:ln>
          </p:spPr>
          <p:txBody>
            <a:bodyPr/>
            <a:lstStyle/>
            <a:p>
              <a:pPr algn="ctr">
                <a:spcAft>
                  <a:spcPts val="1000"/>
                </a:spcAft>
              </a:pPr>
              <a:r>
                <a:rPr lang="en-US" sz="2000">
                  <a:latin typeface="Calibri" pitchFamily="34" charset="0"/>
                </a:rPr>
                <a:t>bisa pakai uji t jika distribusi populasi pasti normal</a:t>
              </a:r>
              <a:endParaRPr lang="en-US" sz="2000"/>
            </a:p>
          </p:txBody>
        </p:sp>
      </p:grpSp>
      <p:sp>
        <p:nvSpPr>
          <p:cNvPr id="28" name="TextBox 27"/>
          <p:cNvSpPr txBox="1"/>
          <p:nvPr/>
        </p:nvSpPr>
        <p:spPr>
          <a:xfrm>
            <a:off x="5989637" y="3333254"/>
            <a:ext cx="1143000" cy="461665"/>
          </a:xfrm>
          <a:prstGeom prst="rect">
            <a:avLst/>
          </a:prstGeom>
          <a:noFill/>
        </p:spPr>
        <p:txBody>
          <a:bodyPr wrap="square" rtlCol="0">
            <a:spAutoFit/>
          </a:bodyPr>
          <a:lstStyle/>
          <a:p>
            <a:r>
              <a:rPr lang="en-US" dirty="0" err="1" smtClean="0"/>
              <a:t>Tidak</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PP_SEDUC_PRT_Training_Room">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B2B2B2"/>
    </a:lt1>
    <a:dk2>
      <a:srgbClr val="000000"/>
    </a:dk2>
    <a:lt2>
      <a:srgbClr val="808080"/>
    </a:lt2>
    <a:accent1>
      <a:srgbClr val="00CC99"/>
    </a:accent1>
    <a:accent2>
      <a:srgbClr val="3333CC"/>
    </a:accent2>
    <a:accent3>
      <a:srgbClr val="D5D5D5"/>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PPP_SEDUC_PRT_Training_Room</Template>
  <TotalTime>256</TotalTime>
  <Words>858</Words>
  <Application>Microsoft PowerPoint</Application>
  <PresentationFormat>Custom</PresentationFormat>
  <Paragraphs>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PPP_SEDUC_PRT_Training_Room</vt:lpstr>
      <vt:lpstr>Uji Statistik Non Parametrik</vt:lpstr>
      <vt:lpstr>Pendahuluan</vt:lpstr>
      <vt:lpstr>Statistik Inferensi</vt:lpstr>
      <vt:lpstr>Asumsi dalam Statistik Parametrik:</vt:lpstr>
      <vt:lpstr>Kelebihan Statistik Non Parametrik</vt:lpstr>
      <vt:lpstr>Kekurangan Non Parametrik</vt:lpstr>
      <vt:lpstr>Mengapa harus Non Parametrik? (1)</vt:lpstr>
      <vt:lpstr>Mengapa harus Non Parametrik? (2)</vt:lpstr>
      <vt:lpstr>Penggunaan Statistik Non-Parametrik</vt:lpstr>
      <vt:lpstr>Metode Statistik Non Parametrik</vt:lpstr>
      <vt:lpstr>Uji statistik non parametrik</vt:lpstr>
      <vt:lpstr>Uji Kruskal-Wallis</vt:lpstr>
      <vt:lpstr>Uji Friedman</vt:lpstr>
      <vt:lpstr>Slide 14</vt:lpstr>
    </vt:vector>
  </TitlesOfParts>
  <Company>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Bagian Ekonomi Sumberdaya</dc:title>
  <dc:creator>KASTANA SAPANLI</dc:creator>
  <cp:lastModifiedBy>Kastana</cp:lastModifiedBy>
  <cp:revision>29</cp:revision>
  <dcterms:created xsi:type="dcterms:W3CDTF">2009-11-22T08:27:51Z</dcterms:created>
  <dcterms:modified xsi:type="dcterms:W3CDTF">2010-11-30T13:01:38Z</dcterms:modified>
</cp:coreProperties>
</file>